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5"/>
  </p:sldMasterIdLst>
  <p:notesMasterIdLst>
    <p:notesMasterId r:id="rId79"/>
  </p:notesMasterIdLst>
  <p:handoutMasterIdLst>
    <p:handoutMasterId r:id="rId80"/>
  </p:handoutMasterIdLst>
  <p:sldIdLst>
    <p:sldId id="308" r:id="rId6"/>
    <p:sldId id="257" r:id="rId7"/>
    <p:sldId id="258" r:id="rId8"/>
    <p:sldId id="346" r:id="rId9"/>
    <p:sldId id="260" r:id="rId10"/>
    <p:sldId id="353" r:id="rId11"/>
    <p:sldId id="351" r:id="rId12"/>
    <p:sldId id="270" r:id="rId13"/>
    <p:sldId id="471" r:id="rId14"/>
    <p:sldId id="271" r:id="rId15"/>
    <p:sldId id="472" r:id="rId16"/>
    <p:sldId id="263" r:id="rId17"/>
    <p:sldId id="265" r:id="rId18"/>
    <p:sldId id="266" r:id="rId19"/>
    <p:sldId id="267" r:id="rId20"/>
    <p:sldId id="275" r:id="rId21"/>
    <p:sldId id="326" r:id="rId22"/>
    <p:sldId id="276" r:id="rId23"/>
    <p:sldId id="488" r:id="rId24"/>
    <p:sldId id="278" r:id="rId25"/>
    <p:sldId id="324" r:id="rId26"/>
    <p:sldId id="279" r:id="rId27"/>
    <p:sldId id="473" r:id="rId28"/>
    <p:sldId id="495" r:id="rId29"/>
    <p:sldId id="496" r:id="rId30"/>
    <p:sldId id="328" r:id="rId31"/>
    <p:sldId id="497" r:id="rId32"/>
    <p:sldId id="325" r:id="rId33"/>
    <p:sldId id="498" r:id="rId34"/>
    <p:sldId id="487" r:id="rId35"/>
    <p:sldId id="290" r:id="rId36"/>
    <p:sldId id="329" r:id="rId37"/>
    <p:sldId id="286" r:id="rId38"/>
    <p:sldId id="481" r:id="rId39"/>
    <p:sldId id="294" r:id="rId40"/>
    <p:sldId id="291" r:id="rId41"/>
    <p:sldId id="292" r:id="rId42"/>
    <p:sldId id="474" r:id="rId43"/>
    <p:sldId id="297" r:id="rId44"/>
    <p:sldId id="298" r:id="rId45"/>
    <p:sldId id="299" r:id="rId46"/>
    <p:sldId id="300" r:id="rId47"/>
    <p:sldId id="336" r:id="rId48"/>
    <p:sldId id="302" r:id="rId49"/>
    <p:sldId id="303" r:id="rId50"/>
    <p:sldId id="304" r:id="rId51"/>
    <p:sldId id="475" r:id="rId52"/>
    <p:sldId id="306" r:id="rId53"/>
    <p:sldId id="307" r:id="rId54"/>
    <p:sldId id="476" r:id="rId55"/>
    <p:sldId id="340" r:id="rId56"/>
    <p:sldId id="309" r:id="rId57"/>
    <p:sldId id="281" r:id="rId58"/>
    <p:sldId id="310" r:id="rId59"/>
    <p:sldId id="339" r:id="rId60"/>
    <p:sldId id="477" r:id="rId61"/>
    <p:sldId id="348" r:id="rId62"/>
    <p:sldId id="349" r:id="rId63"/>
    <p:sldId id="500" r:id="rId64"/>
    <p:sldId id="499" r:id="rId65"/>
    <p:sldId id="319" r:id="rId66"/>
    <p:sldId id="313" r:id="rId67"/>
    <p:sldId id="315" r:id="rId68"/>
    <p:sldId id="316" r:id="rId69"/>
    <p:sldId id="317" r:id="rId70"/>
    <p:sldId id="320" r:id="rId71"/>
    <p:sldId id="314" r:id="rId72"/>
    <p:sldId id="268" r:id="rId73"/>
    <p:sldId id="490" r:id="rId74"/>
    <p:sldId id="491" r:id="rId75"/>
    <p:sldId id="492" r:id="rId76"/>
    <p:sldId id="493" r:id="rId77"/>
    <p:sldId id="494" r:id="rId78"/>
  </p:sldIdLst>
  <p:sldSz cx="9144000" cy="5143500" type="screen16x9"/>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pos="240" userDrawn="1">
          <p15:clr>
            <a:srgbClr val="A4A3A4"/>
          </p15:clr>
        </p15:guide>
        <p15:guide id="6" pos="5496" userDrawn="1">
          <p15:clr>
            <a:srgbClr val="A4A3A4"/>
          </p15:clr>
        </p15:guide>
        <p15:guide id="7"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845"/>
    <a:srgbClr val="EEEEEE"/>
    <a:srgbClr val="E46A4D"/>
    <a:srgbClr val="D66A53"/>
    <a:srgbClr val="ECECEC"/>
    <a:srgbClr val="BFBFBF"/>
    <a:srgbClr val="D9D9D9"/>
    <a:srgbClr val="F5D475"/>
    <a:srgbClr val="E7E7E7"/>
    <a:srgbClr val="151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731E89-C558-462C-8D93-649D8CA90528}" v="80" dt="2020-08-19T16:57:47.5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69365" autoAdjust="0"/>
  </p:normalViewPr>
  <p:slideViewPr>
    <p:cSldViewPr snapToGrid="0">
      <p:cViewPr varScale="1">
        <p:scale>
          <a:sx n="150" d="100"/>
          <a:sy n="150" d="100"/>
        </p:scale>
        <p:origin x="456" y="126"/>
      </p:cViewPr>
      <p:guideLst>
        <p:guide pos="240"/>
        <p:guide pos="5496"/>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handoutMaster" Target="handoutMasters/handoutMaster1.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Pope" userId="daa5c71e-c6cb-4d87-9d9e-6c49b6232b9c" providerId="ADAL" clId="{4E731E89-C558-462C-8D93-649D8CA90528}"/>
    <pc:docChg chg="custSel modSld sldOrd">
      <pc:chgData name="Brian Pope" userId="daa5c71e-c6cb-4d87-9d9e-6c49b6232b9c" providerId="ADAL" clId="{4E731E89-C558-462C-8D93-649D8CA90528}" dt="2020-08-19T16:57:51.873" v="172" actId="27636"/>
      <pc:docMkLst>
        <pc:docMk/>
      </pc:docMkLst>
      <pc:sldChg chg="delSp modSp">
        <pc:chgData name="Brian Pope" userId="daa5c71e-c6cb-4d87-9d9e-6c49b6232b9c" providerId="ADAL" clId="{4E731E89-C558-462C-8D93-649D8CA90528}" dt="2020-08-19T15:52:54.525" v="83" actId="1076"/>
        <pc:sldMkLst>
          <pc:docMk/>
          <pc:sldMk cId="2756962014" sldId="260"/>
        </pc:sldMkLst>
        <pc:spChg chg="mod">
          <ac:chgData name="Brian Pope" userId="daa5c71e-c6cb-4d87-9d9e-6c49b6232b9c" providerId="ADAL" clId="{4E731E89-C558-462C-8D93-649D8CA90528}" dt="2020-08-19T15:52:54.525" v="83" actId="1076"/>
          <ac:spMkLst>
            <pc:docMk/>
            <pc:sldMk cId="2756962014" sldId="260"/>
            <ac:spMk id="11" creationId="{00000000-0000-0000-0000-000000000000}"/>
          </ac:spMkLst>
        </pc:spChg>
        <pc:picChg chg="del">
          <ac:chgData name="Brian Pope" userId="daa5c71e-c6cb-4d87-9d9e-6c49b6232b9c" providerId="ADAL" clId="{4E731E89-C558-462C-8D93-649D8CA90528}" dt="2020-08-19T15:52:34.546" v="80" actId="478"/>
          <ac:picMkLst>
            <pc:docMk/>
            <pc:sldMk cId="2756962014" sldId="260"/>
            <ac:picMk id="4" creationId="{9F326D62-1CE8-43CC-B449-63824391D241}"/>
          </ac:picMkLst>
        </pc:picChg>
      </pc:sldChg>
      <pc:sldChg chg="modSp modAnim">
        <pc:chgData name="Brian Pope" userId="daa5c71e-c6cb-4d87-9d9e-6c49b6232b9c" providerId="ADAL" clId="{4E731E89-C558-462C-8D93-649D8CA90528}" dt="2020-08-19T16:17:49.154" v="152" actId="27636"/>
        <pc:sldMkLst>
          <pc:docMk/>
          <pc:sldMk cId="3331229297" sldId="276"/>
        </pc:sldMkLst>
        <pc:spChg chg="mod">
          <ac:chgData name="Brian Pope" userId="daa5c71e-c6cb-4d87-9d9e-6c49b6232b9c" providerId="ADAL" clId="{4E731E89-C558-462C-8D93-649D8CA90528}" dt="2020-08-19T16:17:49.154" v="152" actId="27636"/>
          <ac:spMkLst>
            <pc:docMk/>
            <pc:sldMk cId="3331229297" sldId="276"/>
            <ac:spMk id="11" creationId="{00000000-0000-0000-0000-000000000000}"/>
          </ac:spMkLst>
        </pc:spChg>
      </pc:sldChg>
      <pc:sldChg chg="modSp">
        <pc:chgData name="Brian Pope" userId="daa5c71e-c6cb-4d87-9d9e-6c49b6232b9c" providerId="ADAL" clId="{4E731E89-C558-462C-8D93-649D8CA90528}" dt="2020-08-19T16:47:55.283" v="166" actId="6549"/>
        <pc:sldMkLst>
          <pc:docMk/>
          <pc:sldMk cId="3104125120" sldId="281"/>
        </pc:sldMkLst>
        <pc:spChg chg="mod">
          <ac:chgData name="Brian Pope" userId="daa5c71e-c6cb-4d87-9d9e-6c49b6232b9c" providerId="ADAL" clId="{4E731E89-C558-462C-8D93-649D8CA90528}" dt="2020-08-19T16:47:55.283" v="166" actId="6549"/>
          <ac:spMkLst>
            <pc:docMk/>
            <pc:sldMk cId="3104125120" sldId="281"/>
            <ac:spMk id="11" creationId="{00000000-0000-0000-0000-000000000000}"/>
          </ac:spMkLst>
        </pc:spChg>
      </pc:sldChg>
      <pc:sldChg chg="modSp modAnim">
        <pc:chgData name="Brian Pope" userId="daa5c71e-c6cb-4d87-9d9e-6c49b6232b9c" providerId="ADAL" clId="{4E731E89-C558-462C-8D93-649D8CA90528}" dt="2020-08-19T16:47:09.295" v="158" actId="27636"/>
        <pc:sldMkLst>
          <pc:docMk/>
          <pc:sldMk cId="1944356827" sldId="286"/>
        </pc:sldMkLst>
        <pc:spChg chg="mod">
          <ac:chgData name="Brian Pope" userId="daa5c71e-c6cb-4d87-9d9e-6c49b6232b9c" providerId="ADAL" clId="{4E731E89-C558-462C-8D93-649D8CA90528}" dt="2020-08-19T16:47:09.295" v="158" actId="27636"/>
          <ac:spMkLst>
            <pc:docMk/>
            <pc:sldMk cId="1944356827" sldId="286"/>
            <ac:spMk id="11" creationId="{00000000-0000-0000-0000-000000000000}"/>
          </ac:spMkLst>
        </pc:spChg>
      </pc:sldChg>
      <pc:sldChg chg="modSp">
        <pc:chgData name="Brian Pope" userId="daa5c71e-c6cb-4d87-9d9e-6c49b6232b9c" providerId="ADAL" clId="{4E731E89-C558-462C-8D93-649D8CA90528}" dt="2020-08-19T16:57:51.873" v="172" actId="27636"/>
        <pc:sldMkLst>
          <pc:docMk/>
          <pc:sldMk cId="1029262254" sldId="309"/>
        </pc:sldMkLst>
        <pc:spChg chg="mod">
          <ac:chgData name="Brian Pope" userId="daa5c71e-c6cb-4d87-9d9e-6c49b6232b9c" providerId="ADAL" clId="{4E731E89-C558-462C-8D93-649D8CA90528}" dt="2020-08-19T16:57:51.873" v="172" actId="27636"/>
          <ac:spMkLst>
            <pc:docMk/>
            <pc:sldMk cId="1029262254" sldId="309"/>
            <ac:spMk id="11" creationId="{00000000-0000-0000-0000-000000000000}"/>
          </ac:spMkLst>
        </pc:spChg>
      </pc:sldChg>
      <pc:sldChg chg="modSp">
        <pc:chgData name="Brian Pope" userId="daa5c71e-c6cb-4d87-9d9e-6c49b6232b9c" providerId="ADAL" clId="{4E731E89-C558-462C-8D93-649D8CA90528}" dt="2020-08-19T16:47:28.741" v="165" actId="20577"/>
        <pc:sldMkLst>
          <pc:docMk/>
          <pc:sldMk cId="1243605441" sldId="336"/>
        </pc:sldMkLst>
        <pc:spChg chg="mod">
          <ac:chgData name="Brian Pope" userId="daa5c71e-c6cb-4d87-9d9e-6c49b6232b9c" providerId="ADAL" clId="{4E731E89-C558-462C-8D93-649D8CA90528}" dt="2020-08-19T16:47:28.741" v="165" actId="20577"/>
          <ac:spMkLst>
            <pc:docMk/>
            <pc:sldMk cId="1243605441" sldId="336"/>
            <ac:spMk id="11" creationId="{00000000-0000-0000-0000-000000000000}"/>
          </ac:spMkLst>
        </pc:spChg>
      </pc:sldChg>
      <pc:sldChg chg="ord">
        <pc:chgData name="Brian Pope" userId="daa5c71e-c6cb-4d87-9d9e-6c49b6232b9c" providerId="ADAL" clId="{4E731E89-C558-462C-8D93-649D8CA90528}" dt="2020-08-19T15:49:21.832" v="1"/>
        <pc:sldMkLst>
          <pc:docMk/>
          <pc:sldMk cId="1484051651" sldId="490"/>
        </pc:sldMkLst>
      </pc:sldChg>
      <pc:sldChg chg="ord">
        <pc:chgData name="Brian Pope" userId="daa5c71e-c6cb-4d87-9d9e-6c49b6232b9c" providerId="ADAL" clId="{4E731E89-C558-462C-8D93-649D8CA90528}" dt="2020-08-19T15:49:21.832" v="1"/>
        <pc:sldMkLst>
          <pc:docMk/>
          <pc:sldMk cId="3382889084" sldId="491"/>
        </pc:sldMkLst>
      </pc:sldChg>
      <pc:sldChg chg="ord">
        <pc:chgData name="Brian Pope" userId="daa5c71e-c6cb-4d87-9d9e-6c49b6232b9c" providerId="ADAL" clId="{4E731E89-C558-462C-8D93-649D8CA90528}" dt="2020-08-19T15:49:21.832" v="1"/>
        <pc:sldMkLst>
          <pc:docMk/>
          <pc:sldMk cId="1882759120" sldId="492"/>
        </pc:sldMkLst>
      </pc:sldChg>
      <pc:sldChg chg="ord">
        <pc:chgData name="Brian Pope" userId="daa5c71e-c6cb-4d87-9d9e-6c49b6232b9c" providerId="ADAL" clId="{4E731E89-C558-462C-8D93-649D8CA90528}" dt="2020-08-19T15:49:21.832" v="1"/>
        <pc:sldMkLst>
          <pc:docMk/>
          <pc:sldMk cId="2022119636" sldId="493"/>
        </pc:sldMkLst>
      </pc:sldChg>
      <pc:sldChg chg="ord">
        <pc:chgData name="Brian Pope" userId="daa5c71e-c6cb-4d87-9d9e-6c49b6232b9c" providerId="ADAL" clId="{4E731E89-C558-462C-8D93-649D8CA90528}" dt="2020-08-19T15:49:21.832" v="1"/>
        <pc:sldMkLst>
          <pc:docMk/>
          <pc:sldMk cId="887799348" sldId="494"/>
        </pc:sldMkLst>
      </pc:sldChg>
      <pc:sldChg chg="modSp modAnim">
        <pc:chgData name="Brian Pope" userId="daa5c71e-c6cb-4d87-9d9e-6c49b6232b9c" providerId="ADAL" clId="{4E731E89-C558-462C-8D93-649D8CA90528}" dt="2020-08-19T16:46:44.239" v="156" actId="255"/>
        <pc:sldMkLst>
          <pc:docMk/>
          <pc:sldMk cId="3423852356" sldId="497"/>
        </pc:sldMkLst>
        <pc:spChg chg="mod">
          <ac:chgData name="Brian Pope" userId="daa5c71e-c6cb-4d87-9d9e-6c49b6232b9c" providerId="ADAL" clId="{4E731E89-C558-462C-8D93-649D8CA90528}" dt="2020-08-19T16:46:44.239" v="156" actId="255"/>
          <ac:spMkLst>
            <pc:docMk/>
            <pc:sldMk cId="3423852356" sldId="497"/>
            <ac:spMk id="4" creationId="{1D2B139B-A29F-464D-9BCA-C27B043C2A5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5B9D68-3D1D-42E7-A90E-E7DFA9F2884C}" type="datetimeFigureOut">
              <a:rPr lang="en-US" smtClean="0"/>
              <a:t>8/18/2020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28A8F8-B900-4362-BC66-54BF8CA91193}" type="slidenum">
              <a:rPr lang="en-US" smtClean="0"/>
              <a:t>‹#›</a:t>
            </a:fld>
            <a:endParaRPr lang="en-US"/>
          </a:p>
        </p:txBody>
      </p:sp>
    </p:spTree>
    <p:extLst>
      <p:ext uri="{BB962C8B-B14F-4D97-AF65-F5344CB8AC3E}">
        <p14:creationId xmlns:p14="http://schemas.microsoft.com/office/powerpoint/2010/main" val="519515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45E8A-AB68-4AE4-96E4-35EB55446AEA}" type="datetimeFigureOut">
              <a:rPr lang="en-US" smtClean="0"/>
              <a:t>8/18/2020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FEDF6-AA48-4CFF-BDD1-35EEBE09E6BA}" type="slidenum">
              <a:rPr lang="en-US" smtClean="0"/>
              <a:t>‹#›</a:t>
            </a:fld>
            <a:endParaRPr lang="en-US"/>
          </a:p>
        </p:txBody>
      </p:sp>
    </p:spTree>
    <p:extLst>
      <p:ext uri="{BB962C8B-B14F-4D97-AF65-F5344CB8AC3E}">
        <p14:creationId xmlns:p14="http://schemas.microsoft.com/office/powerpoint/2010/main" val="1203288144"/>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FFEDF6-AA48-4CFF-BDD1-35EEBE09E6BA}" type="slidenum">
              <a:rPr lang="en-US" smtClean="0"/>
              <a:t>1</a:t>
            </a:fld>
            <a:endParaRPr lang="en-US"/>
          </a:p>
        </p:txBody>
      </p:sp>
    </p:spTree>
    <p:extLst>
      <p:ext uri="{BB962C8B-B14F-4D97-AF65-F5344CB8AC3E}">
        <p14:creationId xmlns:p14="http://schemas.microsoft.com/office/powerpoint/2010/main" val="3698836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your 14 year old nephew at dinner asked you a question, you would not pull out the municipal book and read “Pursuant of subsection”</a:t>
            </a:r>
          </a:p>
          <a:p>
            <a:pPr marL="171450" indent="-171450">
              <a:buFont typeface="Arial" panose="020B0604020202020204" pitchFamily="34" charset="0"/>
              <a:buChar char="•"/>
            </a:pPr>
            <a:r>
              <a:rPr lang="en-US" dirty="0"/>
              <a:t>Any words you would not say at dinner to a teenager should not be on government website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When are City Council meetings? I’m sure City Council meeting result in something new being posted to the site</a:t>
            </a:r>
          </a:p>
          <a:p>
            <a:pPr marL="171450" indent="-171450">
              <a:buFont typeface="Arial" panose="020B0604020202020204" pitchFamily="34" charset="0"/>
              <a:buChar char="•"/>
            </a:pPr>
            <a:r>
              <a:rPr lang="en-US" dirty="0"/>
              <a:t>But, government should plan what goes on the website:</a:t>
            </a:r>
            <a:r>
              <a:rPr lang="en-US" baseline="0" dirty="0"/>
              <a:t> You need to think about what your customer will want to get out of it;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Exercise: pick up a trash can or find one in the room</a:t>
            </a:r>
          </a:p>
          <a:p>
            <a:pPr marL="171450" indent="-171450">
              <a:buFont typeface="Arial" panose="020B0604020202020204" pitchFamily="34" charset="0"/>
              <a:buChar char="•"/>
            </a:pPr>
            <a:r>
              <a:rPr lang="en-US" baseline="0" dirty="0"/>
              <a:t>Ask “What is this called?” </a:t>
            </a:r>
          </a:p>
          <a:p>
            <a:pPr marL="171450" indent="-171450">
              <a:buFont typeface="Arial" panose="020B0604020202020204" pitchFamily="34" charset="0"/>
              <a:buChar char="•"/>
            </a:pPr>
            <a:r>
              <a:rPr lang="en-US" baseline="0" dirty="0"/>
              <a:t>Answer: Trash</a:t>
            </a:r>
          </a:p>
          <a:p>
            <a:pPr marL="171450" indent="-171450">
              <a:buFont typeface="Arial" panose="020B0604020202020204" pitchFamily="34" charset="0"/>
              <a:buChar char="•"/>
            </a:pPr>
            <a:r>
              <a:rPr lang="en-US" baseline="0" dirty="0"/>
              <a:t>What does the department that handles that here called?</a:t>
            </a:r>
          </a:p>
          <a:p>
            <a:pPr marL="171450" indent="-171450">
              <a:buFont typeface="Arial" panose="020B0604020202020204" pitchFamily="34" charset="0"/>
              <a:buChar char="•"/>
            </a:pPr>
            <a:r>
              <a:rPr lang="en-US" baseline="0" dirty="0"/>
              <a:t>There’s a major city in the Midwest that calls it garbage, you cannot find your trash day on their site or through Google</a:t>
            </a:r>
          </a:p>
        </p:txBody>
      </p:sp>
      <p:sp>
        <p:nvSpPr>
          <p:cNvPr id="4" name="Slide Number Placeholder 3"/>
          <p:cNvSpPr>
            <a:spLocks noGrp="1"/>
          </p:cNvSpPr>
          <p:nvPr>
            <p:ph type="sldNum" sz="quarter" idx="10"/>
          </p:nvPr>
        </p:nvSpPr>
        <p:spPr/>
        <p:txBody>
          <a:bodyPr/>
          <a:lstStyle/>
          <a:p>
            <a:fld id="{0EB7F8D8-23A3-CD43-89FE-0B856731D031}" type="slidenum">
              <a:rPr lang="en-US" smtClean="0"/>
              <a:t>10</a:t>
            </a:fld>
            <a:endParaRPr lang="en-US" dirty="0"/>
          </a:p>
        </p:txBody>
      </p:sp>
    </p:spTree>
    <p:extLst>
      <p:ext uri="{BB962C8B-B14F-4D97-AF65-F5344CB8AC3E}">
        <p14:creationId xmlns:p14="http://schemas.microsoft.com/office/powerpoint/2010/main" val="1252104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may be thinking, “This seems</a:t>
            </a:r>
            <a:r>
              <a:rPr lang="en-US" baseline="0" dirty="0"/>
              <a:t> like a lot of work!” but I know you know all of this already. </a:t>
            </a:r>
          </a:p>
          <a:p>
            <a:pPr marL="171450" indent="-171450">
              <a:buFont typeface="Arial" panose="020B0604020202020204" pitchFamily="34" charset="0"/>
              <a:buChar char="•"/>
            </a:pPr>
            <a:r>
              <a:rPr lang="en-US" baseline="0" dirty="0"/>
              <a:t>So putting plain language around successful content:</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Planned: When should you plan for a 4</a:t>
            </a:r>
            <a:r>
              <a:rPr lang="en-US" baseline="30000" dirty="0"/>
              <a:t>th</a:t>
            </a:r>
            <a:r>
              <a:rPr lang="en-US" baseline="0" dirty="0"/>
              <a:t> of July parade page to go live?</a:t>
            </a:r>
          </a:p>
          <a:p>
            <a:pPr marL="171450" indent="-171450">
              <a:buFont typeface="Arial" panose="020B0604020202020204" pitchFamily="34" charset="0"/>
              <a:buChar char="•"/>
            </a:pPr>
            <a:r>
              <a:rPr lang="en-US" baseline="0" dirty="0"/>
              <a:t>Coordinated: people must work together to create an easy webpage about how customers open businesses</a:t>
            </a:r>
          </a:p>
          <a:p>
            <a:pPr marL="171450" indent="-171450">
              <a:buFont typeface="Arial" panose="020B0604020202020204" pitchFamily="34" charset="0"/>
              <a:buChar char="•"/>
            </a:pPr>
            <a:r>
              <a:rPr lang="en-US" baseline="0" dirty="0"/>
              <a:t>Reviewed: someone else should proof read any content before it goes live. Public without an l is a popular mistake and annual without the u sounds like anal.</a:t>
            </a:r>
          </a:p>
          <a:p>
            <a:pPr marL="171450" indent="-171450">
              <a:buFont typeface="Arial" panose="020B0604020202020204" pitchFamily="34" charset="0"/>
              <a:buChar char="•"/>
            </a:pPr>
            <a:r>
              <a:rPr lang="en-US" baseline="0" dirty="0"/>
              <a:t>Managed: know your audience, are you writing content for a homeowner or an architect</a:t>
            </a:r>
          </a:p>
          <a:p>
            <a:pPr marL="171450" indent="-171450">
              <a:buFont typeface="Arial" panose="020B0604020202020204" pitchFamily="34" charset="0"/>
              <a:buChar char="•"/>
            </a:pPr>
            <a:r>
              <a:rPr lang="en-US" baseline="0" dirty="0"/>
              <a:t>Maintained: use our CMS to be automatically reminded about content you created 6 months ago</a:t>
            </a:r>
          </a:p>
          <a:p>
            <a:pPr marL="171450" indent="-171450">
              <a:buFont typeface="Arial" panose="020B0604020202020204" pitchFamily="34" charset="0"/>
              <a:buChar char="•"/>
            </a:pPr>
            <a:r>
              <a:rPr lang="en-US" baseline="0" dirty="0"/>
              <a:t>Remove: Pages and Events can be deleted, you can even schedule pages to automatically archive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11</a:t>
            </a:fld>
            <a:endParaRPr lang="en-US" dirty="0"/>
          </a:p>
        </p:txBody>
      </p:sp>
    </p:spTree>
    <p:extLst>
      <p:ext uri="{BB962C8B-B14F-4D97-AF65-F5344CB8AC3E}">
        <p14:creationId xmlns:p14="http://schemas.microsoft.com/office/powerpoint/2010/main" val="3278689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right content: if I’m on a page that says Alarm Permit, I expect to see a way to apply, not the municipal code that explains why a permit is required</a:t>
            </a:r>
          </a:p>
          <a:p>
            <a:pPr marL="171450" indent="-171450">
              <a:buFont typeface="Arial" panose="020B0604020202020204" pitchFamily="34" charset="0"/>
              <a:buChar char="•"/>
            </a:pPr>
            <a:r>
              <a:rPr lang="en-US" dirty="0"/>
              <a:t>In the right amount: could a wall of words be supplemented by a bullet point list?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To the right person: If I am signing my mom up for a dance class at the community center, am I the applicant or is it my mother. If government uses ‘you’, it’s easiest</a:t>
            </a: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the right time: Telling me a process will take 30 minutes 10 minutes in is not appropriate</a:t>
            </a:r>
            <a:endParaRPr lang="en-US" baseline="0" dirty="0"/>
          </a:p>
          <a:p>
            <a:pPr marL="171450" indent="-171450">
              <a:buFont typeface="Arial" panose="020B0604020202020204" pitchFamily="34" charset="0"/>
              <a:buChar char="•"/>
            </a:pPr>
            <a:r>
              <a:rPr lang="en-US" dirty="0"/>
              <a:t>In the right medium: </a:t>
            </a:r>
            <a:r>
              <a:rPr lang="en-US" baseline="0" dirty="0"/>
              <a:t>not everything is mobile friendly (mobile is important, there are top phone tasks for mobile, desktop and tablet)</a:t>
            </a: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12</a:t>
            </a:fld>
            <a:endParaRPr lang="en-US" dirty="0"/>
          </a:p>
        </p:txBody>
      </p:sp>
    </p:spTree>
    <p:extLst>
      <p:ext uri="{BB962C8B-B14F-4D97-AF65-F5344CB8AC3E}">
        <p14:creationId xmlns:p14="http://schemas.microsoft.com/office/powerpoint/2010/main" val="3630361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added to your website should answer these three questions:</a:t>
            </a:r>
          </a:p>
          <a:p>
            <a:endParaRPr lang="en-US" dirty="0"/>
          </a:p>
          <a:p>
            <a:r>
              <a:rPr lang="en-US" baseline="0" dirty="0"/>
              <a:t>If you post “who what why” next to your computer to consider, you’ll be a better writer for the website.</a:t>
            </a:r>
          </a:p>
          <a:p>
            <a:endParaRPr lang="en-US" baseline="0" dirty="0"/>
          </a:p>
          <a:p>
            <a:pPr marL="171450" indent="-171450">
              <a:buFont typeface="Arial" panose="020B0604020202020204" pitchFamily="34" charset="0"/>
              <a:buChar char="•"/>
            </a:pPr>
            <a:r>
              <a:rPr lang="en-US" baseline="0" dirty="0"/>
              <a:t>who is going to use this information? The retiree, a recent graduate? A business owner?</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what must they know to accomplish the task? what is the task?</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why are they coming to your site to do this? How will they do this task on your website. For them, you have the monopoly</a:t>
            </a: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13</a:t>
            </a:fld>
            <a:endParaRPr lang="en-US" dirty="0"/>
          </a:p>
        </p:txBody>
      </p:sp>
    </p:spTree>
    <p:extLst>
      <p:ext uri="{BB962C8B-B14F-4D97-AF65-F5344CB8AC3E}">
        <p14:creationId xmlns:p14="http://schemas.microsoft.com/office/powerpoint/2010/main" val="3423915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Who wants to correct my grammar?</a:t>
            </a:r>
          </a:p>
          <a:p>
            <a:pPr marL="171450" indent="-171450">
              <a:buFont typeface="Arial" panose="020B0604020202020204" pitchFamily="34" charset="0"/>
              <a:buChar char="•"/>
            </a:pPr>
            <a:r>
              <a:rPr lang="en-US" dirty="0"/>
              <a:t>Dangling preposition</a:t>
            </a:r>
            <a:r>
              <a:rPr lang="en-US" baseline="0" dirty="0"/>
              <a:t>: “With whom are you conversing?” Even though I have a Master’s in Education, there’s nothing wrong with ending with a preposition on your website</a:t>
            </a:r>
            <a:endParaRPr lang="en-US" dirty="0"/>
          </a:p>
          <a:p>
            <a:endParaRPr lang="en-US" dirty="0"/>
          </a:p>
          <a:p>
            <a:r>
              <a:rPr lang="en-US" dirty="0"/>
              <a:t>Do</a:t>
            </a:r>
            <a:r>
              <a:rPr lang="en-US" baseline="0" dirty="0"/>
              <a:t> all of your customers know what “pursuant” means?  Are all of your customers native English speakers? Are those customers using free translation tools?</a:t>
            </a:r>
          </a:p>
          <a:p>
            <a:endParaRPr lang="en-US" baseline="0" dirty="0"/>
          </a:p>
          <a:p>
            <a:pPr marL="171450" indent="-171450">
              <a:buFont typeface="Arial" panose="020B0604020202020204" pitchFamily="34" charset="0"/>
              <a:buChar char="•"/>
            </a:pPr>
            <a:r>
              <a:rPr lang="en-US" baseline="0" dirty="0"/>
              <a:t>What do they need to know?</a:t>
            </a:r>
          </a:p>
          <a:p>
            <a:pPr marL="171450" indent="-171450">
              <a:buFont typeface="Arial" panose="020B0604020202020204" pitchFamily="34" charset="0"/>
              <a:buChar char="•"/>
            </a:pPr>
            <a:r>
              <a:rPr lang="en-US" baseline="0" dirty="0"/>
              <a:t>What do they already know?</a:t>
            </a:r>
          </a:p>
          <a:p>
            <a:pPr marL="171450" indent="-171450">
              <a:buFont typeface="Arial" panose="020B0604020202020204" pitchFamily="34" charset="0"/>
              <a:buChar char="•"/>
            </a:pPr>
            <a:r>
              <a:rPr lang="en-US" baseline="0" dirty="0"/>
              <a:t>What is my attitude?</a:t>
            </a: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14</a:t>
            </a:fld>
            <a:endParaRPr lang="en-US" dirty="0"/>
          </a:p>
        </p:txBody>
      </p:sp>
    </p:spTree>
    <p:extLst>
      <p:ext uri="{BB962C8B-B14F-4D97-AF65-F5344CB8AC3E}">
        <p14:creationId xmlns:p14="http://schemas.microsoft.com/office/powerpoint/2010/main" val="2085583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Why is having a % under 5 matter? </a:t>
            </a:r>
            <a:r>
              <a:rPr lang="en-US" baseline="0" dirty="0"/>
              <a:t>if I’m a stay at home mother of 2 under 6.. I’m extremely frustrated that you want me to come to City Hall</a:t>
            </a:r>
          </a:p>
          <a:p>
            <a:pPr marL="171450" indent="-171450">
              <a:buFontTx/>
              <a:buChar char="-"/>
            </a:pPr>
            <a:r>
              <a:rPr lang="en-US" dirty="0"/>
              <a:t>Why does age 65 years or older matter? If a process starts online and ends in City Hall, think about what it could possibly take for some individuals to visit or fulfill the online task</a:t>
            </a:r>
          </a:p>
          <a:p>
            <a:pPr marL="171450" indent="-171450">
              <a:buFontTx/>
              <a:buChar char="-"/>
            </a:pPr>
            <a:r>
              <a:rPr lang="en-US" dirty="0"/>
              <a:t>Under 65 years and with a disability is the population using an assistive technology to visit your site/</a:t>
            </a:r>
          </a:p>
          <a:p>
            <a:pPr marL="171450" indent="-171450">
              <a:buFontTx/>
              <a:buChar char="-"/>
            </a:pPr>
            <a:r>
              <a:rPr lang="en-US" dirty="0"/>
              <a:t>Foreign born and people speaking languages other than English at home: potentially English is a second language and persons are using translators or tools</a:t>
            </a:r>
          </a:p>
          <a:p>
            <a:pPr marL="171450" indent="-171450">
              <a:buFontTx/>
              <a:buChar char="-"/>
            </a:pPr>
            <a:r>
              <a:rPr lang="en-US" dirty="0"/>
              <a:t>Living in a different house than a year ago: These are your movers, they are looking for district council members, trash, utility bill set up, etc. </a:t>
            </a:r>
          </a:p>
          <a:p>
            <a:pPr marL="171450" indent="-171450">
              <a:buFontTx/>
              <a:buChar char="-"/>
            </a:pPr>
            <a:r>
              <a:rPr lang="en-US" dirty="0"/>
              <a:t>Older than 25 years without a high school degree. Census establishes that people typically don’t return to complete high school after 25. This percentage has a known reading level.</a:t>
            </a:r>
          </a:p>
          <a:p>
            <a:pPr marL="171450" indent="-171450">
              <a:buFontTx/>
              <a:buChar char="-"/>
            </a:pPr>
            <a:r>
              <a:rPr lang="en-US" dirty="0"/>
              <a:t>Why is Population in poverty important? How would this group access the web? No, not just libraries! This group likely uses Mobile devices to access the web.</a:t>
            </a:r>
          </a:p>
          <a:p>
            <a:pPr marL="171450" indent="-171450">
              <a:buFontTx/>
              <a:buChar char="-"/>
            </a:pPr>
            <a:r>
              <a:rPr lang="en-US" dirty="0"/>
              <a:t>Why is travel time important to your website? Most people work the same hours for government. How long do they have to park, wait and complete the task? They have 0 minutes to complete their tasks</a:t>
            </a:r>
          </a:p>
        </p:txBody>
      </p:sp>
      <p:sp>
        <p:nvSpPr>
          <p:cNvPr id="4" name="Slide Number Placeholder 3"/>
          <p:cNvSpPr>
            <a:spLocks noGrp="1"/>
          </p:cNvSpPr>
          <p:nvPr>
            <p:ph type="sldNum" sz="quarter" idx="10"/>
          </p:nvPr>
        </p:nvSpPr>
        <p:spPr/>
        <p:txBody>
          <a:bodyPr/>
          <a:lstStyle/>
          <a:p>
            <a:fld id="{0EB7F8D8-23A3-CD43-89FE-0B856731D031}" type="slidenum">
              <a:rPr lang="en-US" smtClean="0"/>
              <a:t>15</a:t>
            </a:fld>
            <a:endParaRPr lang="en-US" dirty="0"/>
          </a:p>
        </p:txBody>
      </p:sp>
    </p:spTree>
    <p:extLst>
      <p:ext uri="{BB962C8B-B14F-4D97-AF65-F5344CB8AC3E}">
        <p14:creationId xmlns:p14="http://schemas.microsoft.com/office/powerpoint/2010/main" val="4083418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Everyone has a cell phone these days</a:t>
            </a:r>
          </a:p>
          <a:p>
            <a:pPr marL="171450" indent="-171450">
              <a:buFontTx/>
              <a:buChar char="-"/>
            </a:pPr>
            <a:r>
              <a:rPr lang="en-US" dirty="0" err="1"/>
              <a:t>Millenials</a:t>
            </a:r>
            <a:r>
              <a:rPr lang="en-US" dirty="0"/>
              <a:t> now have smart phones</a:t>
            </a:r>
          </a:p>
          <a:p>
            <a:pPr marL="171450" indent="-171450">
              <a:buFontTx/>
              <a:buChar char="-"/>
            </a:pPr>
            <a:r>
              <a:rPr lang="en-US" dirty="0"/>
              <a:t>As education and income grows, access to smart devices increases</a:t>
            </a:r>
          </a:p>
          <a:p>
            <a:pPr marL="171450" indent="-171450">
              <a:buFontTx/>
              <a:buChar char="-"/>
            </a:pPr>
            <a:r>
              <a:rPr lang="en-US" dirty="0"/>
              <a:t>Half of America has a tablet as of 2018</a:t>
            </a:r>
          </a:p>
          <a:p>
            <a:pPr marL="171450" indent="-171450">
              <a:buFontTx/>
              <a:buChar char="-"/>
            </a:pPr>
            <a:r>
              <a:rPr lang="en-US" dirty="0"/>
              <a:t>The analytics of your site will likely say 50% mobile visits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16</a:t>
            </a:fld>
            <a:endParaRPr lang="en-US" dirty="0"/>
          </a:p>
        </p:txBody>
      </p:sp>
    </p:spTree>
    <p:extLst>
      <p:ext uri="{BB962C8B-B14F-4D97-AF65-F5344CB8AC3E}">
        <p14:creationId xmlns:p14="http://schemas.microsoft.com/office/powerpoint/2010/main" val="33570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government knows who they are having conversations with on the website, it’s easier to write for them</a:t>
            </a:r>
          </a:p>
        </p:txBody>
      </p:sp>
      <p:sp>
        <p:nvSpPr>
          <p:cNvPr id="4" name="Slide Number Placeholder 3"/>
          <p:cNvSpPr>
            <a:spLocks noGrp="1"/>
          </p:cNvSpPr>
          <p:nvPr>
            <p:ph type="sldNum" sz="quarter" idx="5"/>
          </p:nvPr>
        </p:nvSpPr>
        <p:spPr/>
        <p:txBody>
          <a:bodyPr/>
          <a:lstStyle/>
          <a:p>
            <a:fld id="{0EB7F8D8-23A3-CD43-89FE-0B856731D031}" type="slidenum">
              <a:rPr lang="en-US" smtClean="0"/>
              <a:t>17</a:t>
            </a:fld>
            <a:endParaRPr lang="en-US" dirty="0"/>
          </a:p>
        </p:txBody>
      </p:sp>
    </p:spTree>
    <p:extLst>
      <p:ext uri="{BB962C8B-B14F-4D97-AF65-F5344CB8AC3E}">
        <p14:creationId xmlns:p14="http://schemas.microsoft.com/office/powerpoint/2010/main" val="79469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use real people</a:t>
            </a:r>
          </a:p>
          <a:p>
            <a:pPr marL="171450" indent="-171450">
              <a:buFontTx/>
              <a:buChar char="-"/>
            </a:pPr>
            <a:r>
              <a:rPr lang="en-US" dirty="0"/>
              <a:t>Give them a name, where do they live</a:t>
            </a:r>
          </a:p>
          <a:p>
            <a:pPr marL="171450" indent="-171450">
              <a:buFontTx/>
              <a:buChar char="-"/>
            </a:pPr>
            <a:r>
              <a:rPr lang="en-US" dirty="0"/>
              <a:t>Attitude</a:t>
            </a:r>
          </a:p>
          <a:p>
            <a:pPr marL="171450" indent="-171450">
              <a:buFontTx/>
              <a:buChar char="-"/>
            </a:pPr>
            <a:r>
              <a:rPr lang="en-US" dirty="0"/>
              <a:t>Aptitude </a:t>
            </a:r>
          </a:p>
          <a:p>
            <a:pPr marL="171450" indent="-171450">
              <a:buFontTx/>
              <a:buChar char="-"/>
            </a:pPr>
            <a:r>
              <a:rPr lang="en-US" dirty="0"/>
              <a:t>What do they typically do on the web</a:t>
            </a:r>
          </a:p>
          <a:p>
            <a:pPr marL="171450" indent="-171450">
              <a:buFontTx/>
              <a:buChar char="-"/>
            </a:pPr>
            <a:r>
              <a:rPr lang="en-US" dirty="0"/>
              <a:t>Why they come to your site</a:t>
            </a:r>
          </a:p>
          <a:p>
            <a:pPr marL="171450" indent="-171450">
              <a:buFontTx/>
              <a:buChar char="-"/>
            </a:pPr>
            <a:r>
              <a:rPr lang="en-US" dirty="0"/>
              <a:t>What they think of it</a:t>
            </a:r>
          </a:p>
          <a:p>
            <a:pPr marL="171450" indent="-171450">
              <a:buFontTx/>
              <a:buChar char="-"/>
            </a:pPr>
            <a:endParaRPr lang="en-US" dirty="0"/>
          </a:p>
          <a:p>
            <a:pPr marL="171450" indent="-171450">
              <a:buFontTx/>
              <a:buChar char="-"/>
            </a:pPr>
            <a:r>
              <a:rPr lang="en-US" dirty="0"/>
              <a:t>Here’s an example</a:t>
            </a:r>
          </a:p>
        </p:txBody>
      </p:sp>
      <p:sp>
        <p:nvSpPr>
          <p:cNvPr id="4" name="Slide Number Placeholder 3"/>
          <p:cNvSpPr>
            <a:spLocks noGrp="1"/>
          </p:cNvSpPr>
          <p:nvPr>
            <p:ph type="sldNum" sz="quarter" idx="5"/>
          </p:nvPr>
        </p:nvSpPr>
        <p:spPr/>
        <p:txBody>
          <a:bodyPr/>
          <a:lstStyle/>
          <a:p>
            <a:fld id="{0EB7F8D8-23A3-CD43-89FE-0B856731D031}" type="slidenum">
              <a:rPr lang="en-US" smtClean="0"/>
              <a:t>18</a:t>
            </a:fld>
            <a:endParaRPr lang="en-US" dirty="0"/>
          </a:p>
        </p:txBody>
      </p:sp>
    </p:spTree>
    <p:extLst>
      <p:ext uri="{BB962C8B-B14F-4D97-AF65-F5344CB8AC3E}">
        <p14:creationId xmlns:p14="http://schemas.microsoft.com/office/powerpoint/2010/main" val="3989215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 room introduce their personas</a:t>
            </a:r>
          </a:p>
          <a:p>
            <a:r>
              <a:rPr lang="en-US" dirty="0"/>
              <a:t>Select 1 thing about each person to discuss</a:t>
            </a:r>
          </a:p>
          <a:p>
            <a:endParaRPr lang="en-US" dirty="0"/>
          </a:p>
        </p:txBody>
      </p:sp>
      <p:sp>
        <p:nvSpPr>
          <p:cNvPr id="4" name="Slide Number Placeholder 3"/>
          <p:cNvSpPr>
            <a:spLocks noGrp="1"/>
          </p:cNvSpPr>
          <p:nvPr>
            <p:ph type="sldNum" sz="quarter" idx="5"/>
          </p:nvPr>
        </p:nvSpPr>
        <p:spPr/>
        <p:txBody>
          <a:bodyPr/>
          <a:lstStyle/>
          <a:p>
            <a:fld id="{0EB7F8D8-23A3-CD43-89FE-0B856731D031}" type="slidenum">
              <a:rPr lang="en-US" smtClean="0"/>
              <a:t>20</a:t>
            </a:fld>
            <a:endParaRPr lang="en-US" dirty="0"/>
          </a:p>
        </p:txBody>
      </p:sp>
    </p:spTree>
    <p:extLst>
      <p:ext uri="{BB962C8B-B14F-4D97-AF65-F5344CB8AC3E}">
        <p14:creationId xmlns:p14="http://schemas.microsoft.com/office/powerpoint/2010/main" val="311583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How many of you have “writing for the web” somewhere in your job description?</a:t>
            </a:r>
          </a:p>
          <a:p>
            <a:pPr marL="171450" indent="-171450">
              <a:buFont typeface="Arial" panose="020B0604020202020204" pitchFamily="34" charset="0"/>
              <a:buChar char="•"/>
            </a:pPr>
            <a:r>
              <a:rPr lang="en-US" baseline="0" dirty="0"/>
              <a:t>How many of you take calls from residents? How many of those calls could have been answered on your website?</a:t>
            </a:r>
          </a:p>
          <a:p>
            <a:pPr marL="171450" indent="-171450">
              <a:buFont typeface="Arial" panose="020B0604020202020204" pitchFamily="34" charset="0"/>
              <a:buChar char="•"/>
            </a:pPr>
            <a:r>
              <a:rPr lang="en-US" baseline="0" dirty="0"/>
              <a:t>That’s why you’re here – you are the people who provide the content that your agency’s customers use</a:t>
            </a: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2</a:t>
            </a:fld>
            <a:endParaRPr lang="en-US" dirty="0"/>
          </a:p>
        </p:txBody>
      </p:sp>
    </p:spTree>
    <p:extLst>
      <p:ext uri="{BB962C8B-B14F-4D97-AF65-F5344CB8AC3E}">
        <p14:creationId xmlns:p14="http://schemas.microsoft.com/office/powerpoint/2010/main" val="638545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more about your customers, let’s understand what conversations you have with them</a:t>
            </a:r>
          </a:p>
        </p:txBody>
      </p:sp>
      <p:sp>
        <p:nvSpPr>
          <p:cNvPr id="4" name="Slide Number Placeholder 3"/>
          <p:cNvSpPr>
            <a:spLocks noGrp="1"/>
          </p:cNvSpPr>
          <p:nvPr>
            <p:ph type="sldNum" sz="quarter" idx="5"/>
          </p:nvPr>
        </p:nvSpPr>
        <p:spPr/>
        <p:txBody>
          <a:bodyPr/>
          <a:lstStyle/>
          <a:p>
            <a:fld id="{0EB7F8D8-23A3-CD43-89FE-0B856731D031}" type="slidenum">
              <a:rPr lang="en-US" smtClean="0"/>
              <a:t>21</a:t>
            </a:fld>
            <a:endParaRPr lang="en-US" dirty="0"/>
          </a:p>
        </p:txBody>
      </p:sp>
    </p:spTree>
    <p:extLst>
      <p:ext uri="{BB962C8B-B14F-4D97-AF65-F5344CB8AC3E}">
        <p14:creationId xmlns:p14="http://schemas.microsoft.com/office/powerpoint/2010/main" val="1020192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 every bit of content, think about your personas, their goals and how they would google question that leads to your site</a:t>
            </a:r>
          </a:p>
          <a:p>
            <a:endParaRPr lang="en-US" dirty="0"/>
          </a:p>
          <a:p>
            <a:r>
              <a:rPr lang="en-US" dirty="0"/>
              <a:t>I’m going to ask “Do I need a permit to have an </a:t>
            </a:r>
            <a:r>
              <a:rPr lang="en-US" dirty="0" err="1"/>
              <a:t>AirBnb</a:t>
            </a:r>
            <a:r>
              <a:rPr lang="en-US" dirty="0"/>
              <a:t> in this city”</a:t>
            </a:r>
          </a:p>
          <a:p>
            <a:r>
              <a:rPr lang="en-US" dirty="0"/>
              <a:t>If it’s not there, I can do it, right…?</a:t>
            </a:r>
          </a:p>
        </p:txBody>
      </p:sp>
      <p:sp>
        <p:nvSpPr>
          <p:cNvPr id="4" name="Slide Number Placeholder 3"/>
          <p:cNvSpPr>
            <a:spLocks noGrp="1"/>
          </p:cNvSpPr>
          <p:nvPr>
            <p:ph type="sldNum" sz="quarter" idx="5"/>
          </p:nvPr>
        </p:nvSpPr>
        <p:spPr/>
        <p:txBody>
          <a:bodyPr/>
          <a:lstStyle/>
          <a:p>
            <a:fld id="{0EB7F8D8-23A3-CD43-89FE-0B856731D031}" type="slidenum">
              <a:rPr lang="en-US" smtClean="0"/>
              <a:t>22</a:t>
            </a:fld>
            <a:endParaRPr lang="en-US" dirty="0"/>
          </a:p>
        </p:txBody>
      </p:sp>
    </p:spTree>
    <p:extLst>
      <p:ext uri="{BB962C8B-B14F-4D97-AF65-F5344CB8AC3E}">
        <p14:creationId xmlns:p14="http://schemas.microsoft.com/office/powerpoint/2010/main" val="668585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concentrates on transparency, but there are only a handful of things your customers want to know. </a:t>
            </a:r>
          </a:p>
          <a:p>
            <a:endParaRPr lang="en-US" dirty="0"/>
          </a:p>
          <a:p>
            <a:r>
              <a:rPr lang="en-US" dirty="0"/>
              <a:t>When it comes to the city/county budget:</a:t>
            </a:r>
          </a:p>
          <a:p>
            <a:pPr marL="171450" indent="-171450">
              <a:buFontTx/>
              <a:buChar char="-"/>
            </a:pPr>
            <a:r>
              <a:rPr lang="en-US" dirty="0"/>
              <a:t>Did the budget change?</a:t>
            </a:r>
          </a:p>
          <a:p>
            <a:pPr marL="171450" indent="-171450">
              <a:buFontTx/>
              <a:buChar char="-"/>
            </a:pPr>
            <a:r>
              <a:rPr lang="en-US" dirty="0"/>
              <a:t>Did it go up or down? By how much?</a:t>
            </a:r>
          </a:p>
          <a:p>
            <a:pPr marL="171450" indent="-171450">
              <a:buFontTx/>
              <a:buChar char="-"/>
            </a:pPr>
            <a:r>
              <a:rPr lang="en-US" dirty="0"/>
              <a:t>Why?</a:t>
            </a:r>
          </a:p>
        </p:txBody>
      </p:sp>
      <p:sp>
        <p:nvSpPr>
          <p:cNvPr id="4" name="Slide Number Placeholder 3"/>
          <p:cNvSpPr>
            <a:spLocks noGrp="1"/>
          </p:cNvSpPr>
          <p:nvPr>
            <p:ph type="sldNum" sz="quarter" idx="10"/>
          </p:nvPr>
        </p:nvSpPr>
        <p:spPr/>
        <p:txBody>
          <a:bodyPr/>
          <a:lstStyle/>
          <a:p>
            <a:fld id="{0EB7F8D8-23A3-CD43-89FE-0B856731D031}" type="slidenum">
              <a:rPr lang="en-US" smtClean="0"/>
              <a:t>23</a:t>
            </a:fld>
            <a:endParaRPr lang="en-US" dirty="0"/>
          </a:p>
        </p:txBody>
      </p:sp>
    </p:spTree>
    <p:extLst>
      <p:ext uri="{BB962C8B-B14F-4D97-AF65-F5344CB8AC3E}">
        <p14:creationId xmlns:p14="http://schemas.microsoft.com/office/powerpoint/2010/main" val="3682905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Customers come to your site usually because government has a monopoly on a task, it matters to your customers the process they undergo to complete their task</a:t>
            </a:r>
          </a:p>
        </p:txBody>
      </p:sp>
      <p:sp>
        <p:nvSpPr>
          <p:cNvPr id="4" name="Slide Number Placeholder 3"/>
          <p:cNvSpPr>
            <a:spLocks noGrp="1"/>
          </p:cNvSpPr>
          <p:nvPr>
            <p:ph type="sldNum" sz="quarter" idx="5"/>
          </p:nvPr>
        </p:nvSpPr>
        <p:spPr/>
        <p:txBody>
          <a:bodyPr/>
          <a:lstStyle/>
          <a:p>
            <a:fld id="{0EB7F8D8-23A3-CD43-89FE-0B856731D031}" type="slidenum">
              <a:rPr lang="en-US" smtClean="0"/>
              <a:t>28</a:t>
            </a:fld>
            <a:endParaRPr lang="en-US" dirty="0"/>
          </a:p>
        </p:txBody>
      </p:sp>
    </p:spTree>
    <p:extLst>
      <p:ext uri="{BB962C8B-B14F-4D97-AF65-F5344CB8AC3E}">
        <p14:creationId xmlns:p14="http://schemas.microsoft.com/office/powerpoint/2010/main" val="3768786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US" dirty="0"/>
              <a:t>Read out first example webpage</a:t>
            </a:r>
          </a:p>
          <a:p>
            <a:r>
              <a:rPr lang="en-US" dirty="0"/>
              <a:t>Why did a stop reading? Because it’s a wall of words that doesn’t apply to the task I wanted to complete</a:t>
            </a:r>
          </a:p>
          <a:p>
            <a:endParaRPr lang="en-US" dirty="0"/>
          </a:p>
          <a:p>
            <a:pPr marL="228600" indent="-228600">
              <a:buFont typeface="Arial" panose="020B0604020202020204" pitchFamily="34" charset="0"/>
              <a:buChar char="•"/>
            </a:pPr>
            <a:r>
              <a:rPr lang="en-US" dirty="0"/>
              <a:t>Read out second example webpage</a:t>
            </a:r>
          </a:p>
          <a:p>
            <a:r>
              <a:rPr lang="en-US" dirty="0"/>
              <a:t>H1 has a clear statement that this page is about getting an Alarm Permit</a:t>
            </a:r>
          </a:p>
          <a:p>
            <a:r>
              <a:rPr lang="en-US" dirty="0"/>
              <a:t>The first sentence tells me that it costs and how I can apply</a:t>
            </a:r>
          </a:p>
          <a:p>
            <a:r>
              <a:rPr lang="en-US" dirty="0"/>
              <a:t>Notice we didn’t get rid of the stuff the City Attorney requires to be on the site. </a:t>
            </a:r>
          </a:p>
          <a:p>
            <a:r>
              <a:rPr lang="en-US" dirty="0"/>
              <a:t>If it’s legally required, can I put it to the bottom under a “did you know”. </a:t>
            </a:r>
          </a:p>
          <a:p>
            <a:endParaRPr lang="en-US" dirty="0"/>
          </a:p>
        </p:txBody>
      </p:sp>
      <p:sp>
        <p:nvSpPr>
          <p:cNvPr id="4" name="Slide Number Placeholder 3"/>
          <p:cNvSpPr>
            <a:spLocks noGrp="1"/>
          </p:cNvSpPr>
          <p:nvPr>
            <p:ph type="sldNum" sz="quarter" idx="5"/>
          </p:nvPr>
        </p:nvSpPr>
        <p:spPr/>
        <p:txBody>
          <a:bodyPr/>
          <a:lstStyle/>
          <a:p>
            <a:fld id="{FDFFEDF6-AA48-4CFF-BDD1-35EEBE09E6BA}" type="slidenum">
              <a:rPr lang="en-US" smtClean="0"/>
              <a:t>30</a:t>
            </a:fld>
            <a:endParaRPr lang="en-US"/>
          </a:p>
        </p:txBody>
      </p:sp>
    </p:spTree>
    <p:extLst>
      <p:ext uri="{BB962C8B-B14F-4D97-AF65-F5344CB8AC3E}">
        <p14:creationId xmlns:p14="http://schemas.microsoft.com/office/powerpoint/2010/main" val="625366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B7F8D8-23A3-CD43-89FE-0B856731D031}" type="slidenum">
              <a:rPr lang="en-US" smtClean="0"/>
              <a:t>31</a:t>
            </a:fld>
            <a:endParaRPr lang="en-US" dirty="0"/>
          </a:p>
        </p:txBody>
      </p:sp>
    </p:spTree>
    <p:extLst>
      <p:ext uri="{BB962C8B-B14F-4D97-AF65-F5344CB8AC3E}">
        <p14:creationId xmlns:p14="http://schemas.microsoft.com/office/powerpoint/2010/main" val="2262382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step-by-step process to perform the tasks you’ve identified for your personas.</a:t>
            </a:r>
          </a:p>
        </p:txBody>
      </p:sp>
      <p:sp>
        <p:nvSpPr>
          <p:cNvPr id="4" name="Slide Number Placeholder 3"/>
          <p:cNvSpPr>
            <a:spLocks noGrp="1"/>
          </p:cNvSpPr>
          <p:nvPr>
            <p:ph type="sldNum" sz="quarter" idx="5"/>
          </p:nvPr>
        </p:nvSpPr>
        <p:spPr/>
        <p:txBody>
          <a:bodyPr/>
          <a:lstStyle/>
          <a:p>
            <a:fld id="{0EB7F8D8-23A3-CD43-89FE-0B856731D031}" type="slidenum">
              <a:rPr lang="en-US" smtClean="0"/>
              <a:t>32</a:t>
            </a:fld>
            <a:endParaRPr lang="en-US" dirty="0"/>
          </a:p>
        </p:txBody>
      </p:sp>
    </p:spTree>
    <p:extLst>
      <p:ext uri="{BB962C8B-B14F-4D97-AF65-F5344CB8AC3E}">
        <p14:creationId xmlns:p14="http://schemas.microsoft.com/office/powerpoint/2010/main" val="323591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gives proof that </a:t>
            </a:r>
            <a:r>
              <a:rPr lang="en-US" baseline="0" dirty="0"/>
              <a:t>a process needs to be tested.</a:t>
            </a:r>
            <a:endParaRPr lang="en-US" b="1" i="1" u="sng" baseline="0" dirty="0"/>
          </a:p>
          <a:p>
            <a:pPr marL="171450" indent="-171450">
              <a:buFont typeface="Arial" panose="020B0604020202020204" pitchFamily="34" charset="0"/>
              <a:buChar char="•"/>
            </a:pPr>
            <a:r>
              <a:rPr lang="en-US" b="0" i="0" u="none" baseline="0" dirty="0"/>
              <a:t>Many of your customers Google answers instead of going to your website and navigating, so your homepage may be skipped</a:t>
            </a:r>
            <a:endParaRPr lang="en-US" b="0" i="0" u="none" dirty="0"/>
          </a:p>
        </p:txBody>
      </p:sp>
      <p:sp>
        <p:nvSpPr>
          <p:cNvPr id="4" name="Slide Number Placeholder 3"/>
          <p:cNvSpPr>
            <a:spLocks noGrp="1"/>
          </p:cNvSpPr>
          <p:nvPr>
            <p:ph type="sldNum" sz="quarter" idx="10"/>
          </p:nvPr>
        </p:nvSpPr>
        <p:spPr/>
        <p:txBody>
          <a:bodyPr/>
          <a:lstStyle/>
          <a:p>
            <a:fld id="{0EB7F8D8-23A3-CD43-89FE-0B856731D031}" type="slidenum">
              <a:rPr lang="en-US" smtClean="0"/>
              <a:t>33</a:t>
            </a:fld>
            <a:endParaRPr lang="en-US" dirty="0"/>
          </a:p>
        </p:txBody>
      </p:sp>
    </p:spTree>
    <p:extLst>
      <p:ext uri="{BB962C8B-B14F-4D97-AF65-F5344CB8AC3E}">
        <p14:creationId xmlns:p14="http://schemas.microsoft.com/office/powerpoint/2010/main" val="1054489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these question:</a:t>
            </a:r>
          </a:p>
          <a:p>
            <a:pPr marL="171450" indent="-171450">
              <a:buFontTx/>
              <a:buChar char="-"/>
            </a:pPr>
            <a:r>
              <a:rPr lang="en-US" dirty="0"/>
              <a:t>Did anyone review a task that took longer than they expected? Ask them to share</a:t>
            </a:r>
          </a:p>
          <a:p>
            <a:pPr marL="171450" indent="-171450">
              <a:buFontTx/>
              <a:buChar char="-"/>
            </a:pPr>
            <a:r>
              <a:rPr lang="en-US" dirty="0"/>
              <a:t>Did anyone review a task that they could not complete because they could not find it on the site? Ask them to share</a:t>
            </a:r>
          </a:p>
          <a:p>
            <a:pPr marL="171450" indent="-171450">
              <a:buFontTx/>
              <a:buChar char="-"/>
            </a:pPr>
            <a:r>
              <a:rPr lang="en-US" dirty="0"/>
              <a:t>Did anyone review a task that was easy to find/complete? Ask them to share</a:t>
            </a:r>
          </a:p>
        </p:txBody>
      </p:sp>
      <p:sp>
        <p:nvSpPr>
          <p:cNvPr id="4" name="Slide Number Placeholder 3"/>
          <p:cNvSpPr>
            <a:spLocks noGrp="1"/>
          </p:cNvSpPr>
          <p:nvPr>
            <p:ph type="sldNum" sz="quarter" idx="5"/>
          </p:nvPr>
        </p:nvSpPr>
        <p:spPr/>
        <p:txBody>
          <a:bodyPr/>
          <a:lstStyle/>
          <a:p>
            <a:fld id="{0EB7F8D8-23A3-CD43-89FE-0B856731D031}" type="slidenum">
              <a:rPr lang="en-US" smtClean="0"/>
              <a:t>34</a:t>
            </a:fld>
            <a:endParaRPr lang="en-US" dirty="0"/>
          </a:p>
        </p:txBody>
      </p:sp>
    </p:spTree>
    <p:extLst>
      <p:ext uri="{BB962C8B-B14F-4D97-AF65-F5344CB8AC3E}">
        <p14:creationId xmlns:p14="http://schemas.microsoft.com/office/powerpoint/2010/main" val="3000315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it out loud, is there some irony here?</a:t>
            </a:r>
          </a:p>
          <a:p>
            <a:endParaRPr lang="en-US" dirty="0"/>
          </a:p>
          <a:p>
            <a:r>
              <a:rPr lang="en-US" dirty="0"/>
              <a:t>This is a real thing, the UN defines it</a:t>
            </a:r>
          </a:p>
        </p:txBody>
      </p:sp>
      <p:sp>
        <p:nvSpPr>
          <p:cNvPr id="4" name="Slide Number Placeholder 3"/>
          <p:cNvSpPr>
            <a:spLocks noGrp="1"/>
          </p:cNvSpPr>
          <p:nvPr>
            <p:ph type="sldNum" sz="quarter" idx="10"/>
          </p:nvPr>
        </p:nvSpPr>
        <p:spPr/>
        <p:txBody>
          <a:bodyPr/>
          <a:lstStyle/>
          <a:p>
            <a:fld id="{0EB7F8D8-23A3-CD43-89FE-0B856731D031}" type="slidenum">
              <a:rPr lang="en-US" smtClean="0"/>
              <a:t>36</a:t>
            </a:fld>
            <a:endParaRPr lang="en-US" dirty="0"/>
          </a:p>
        </p:txBody>
      </p:sp>
    </p:spTree>
    <p:extLst>
      <p:ext uri="{BB962C8B-B14F-4D97-AF65-F5344CB8AC3E}">
        <p14:creationId xmlns:p14="http://schemas.microsoft.com/office/powerpoint/2010/main" val="27067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many of you were psyched to spend</a:t>
            </a:r>
            <a:r>
              <a:rPr lang="en-US" baseline="0" dirty="0"/>
              <a:t> three hours learning about content strategy?</a:t>
            </a:r>
          </a:p>
          <a:p>
            <a:pPr marL="171450" indent="-171450">
              <a:buFont typeface="Arial" panose="020B0604020202020204" pitchFamily="34" charset="0"/>
              <a:buChar char="•"/>
            </a:pPr>
            <a:r>
              <a:rPr lang="en-US" baseline="0" dirty="0"/>
              <a:t>I understand, the morning’s session is interactive. You’ll work in teams and get to review your site content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We’re going</a:t>
            </a:r>
            <a:r>
              <a:rPr lang="en-US" sz="1200" kern="1200" baseline="0" dirty="0">
                <a:solidFill>
                  <a:schemeClr val="tx1"/>
                </a:solidFill>
                <a:effectLst/>
                <a:latin typeface="+mn-lt"/>
                <a:ea typeface="+mn-ea"/>
                <a:cs typeface="+mn-cs"/>
              </a:rPr>
              <a:t> to ask that you d</a:t>
            </a:r>
            <a:r>
              <a:rPr lang="en-US" sz="1200" kern="1200" dirty="0">
                <a:solidFill>
                  <a:schemeClr val="tx1"/>
                </a:solidFill>
                <a:effectLst/>
                <a:latin typeface="+mn-lt"/>
                <a:ea typeface="+mn-ea"/>
                <a:cs typeface="+mn-cs"/>
              </a:rPr>
              <a:t>rop your titles and department,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leave your job at the door and think like your customers for the next 3 hours.</a:t>
            </a:r>
            <a:endParaRPr lang="en-US" baseline="0" dirty="0"/>
          </a:p>
          <a:p>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3</a:t>
            </a:fld>
            <a:endParaRPr lang="en-US" dirty="0"/>
          </a:p>
        </p:txBody>
      </p:sp>
    </p:spTree>
    <p:extLst>
      <p:ext uri="{BB962C8B-B14F-4D97-AF65-F5344CB8AC3E}">
        <p14:creationId xmlns:p14="http://schemas.microsoft.com/office/powerpoint/2010/main" val="190564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 Plain Writing Act of 2010 that did pass</a:t>
            </a:r>
          </a:p>
          <a:p>
            <a:r>
              <a:rPr lang="en-US" dirty="0"/>
              <a:t>One day our tax forms would be in plain language</a:t>
            </a:r>
          </a:p>
          <a:p>
            <a:r>
              <a:rPr lang="en-US" dirty="0"/>
              <a:t>Ultimately, we don’t mind talking to our customer, we don’t like talking to our angry customers</a:t>
            </a:r>
          </a:p>
        </p:txBody>
      </p:sp>
      <p:sp>
        <p:nvSpPr>
          <p:cNvPr id="4" name="Slide Number Placeholder 3"/>
          <p:cNvSpPr>
            <a:spLocks noGrp="1"/>
          </p:cNvSpPr>
          <p:nvPr>
            <p:ph type="sldNum" sz="quarter" idx="10"/>
          </p:nvPr>
        </p:nvSpPr>
        <p:spPr/>
        <p:txBody>
          <a:bodyPr/>
          <a:lstStyle/>
          <a:p>
            <a:fld id="{0EB7F8D8-23A3-CD43-89FE-0B856731D031}" type="slidenum">
              <a:rPr lang="en-US" smtClean="0"/>
              <a:t>37</a:t>
            </a:fld>
            <a:endParaRPr lang="en-US" dirty="0"/>
          </a:p>
        </p:txBody>
      </p:sp>
    </p:spTree>
    <p:extLst>
      <p:ext uri="{BB962C8B-B14F-4D97-AF65-F5344CB8AC3E}">
        <p14:creationId xmlns:p14="http://schemas.microsoft.com/office/powerpoint/2010/main" val="2205126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B7F8D8-23A3-CD43-89FE-0B856731D031}" type="slidenum">
              <a:rPr lang="en-US" smtClean="0"/>
              <a:t>38</a:t>
            </a:fld>
            <a:endParaRPr lang="en-US" dirty="0"/>
          </a:p>
        </p:txBody>
      </p:sp>
    </p:spTree>
    <p:extLst>
      <p:ext uri="{BB962C8B-B14F-4D97-AF65-F5344CB8AC3E}">
        <p14:creationId xmlns:p14="http://schemas.microsoft.com/office/powerpoint/2010/main" val="4243652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CNN is bulleted, spaced content</a:t>
            </a:r>
          </a:p>
          <a:p>
            <a:endParaRPr lang="en-US" dirty="0"/>
          </a:p>
          <a:p>
            <a:r>
              <a:rPr lang="en-US" dirty="0"/>
              <a:t>Get an alarm permit</a:t>
            </a:r>
          </a:p>
          <a:p>
            <a:pPr marL="171450" indent="-171450">
              <a:buFontTx/>
              <a:buChar char="-"/>
            </a:pPr>
            <a:r>
              <a:rPr lang="en-US" dirty="0"/>
              <a:t>here’s a way to do it</a:t>
            </a:r>
          </a:p>
          <a:p>
            <a:pPr marL="171450" indent="-171450">
              <a:buFontTx/>
              <a:buChar char="-"/>
            </a:pPr>
            <a:r>
              <a:rPr lang="en-US" dirty="0"/>
              <a:t>Here’s a way to do it</a:t>
            </a:r>
          </a:p>
          <a:p>
            <a:pPr marL="171450" indent="-171450">
              <a:buFontTx/>
              <a:buChar char="-"/>
            </a:pPr>
            <a:r>
              <a:rPr lang="en-US" dirty="0"/>
              <a:t>Here’s a way to do it</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EB7F8D8-23A3-CD43-89FE-0B856731D031}" type="slidenum">
              <a:rPr lang="en-US" smtClean="0"/>
              <a:t>39</a:t>
            </a:fld>
            <a:endParaRPr lang="en-US" dirty="0"/>
          </a:p>
        </p:txBody>
      </p:sp>
    </p:spTree>
    <p:extLst>
      <p:ext uri="{BB962C8B-B14F-4D97-AF65-F5344CB8AC3E}">
        <p14:creationId xmlns:p14="http://schemas.microsoft.com/office/powerpoint/2010/main" val="2285324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History and legalese</a:t>
            </a:r>
            <a:r>
              <a:rPr lang="en-US" baseline="0" dirty="0"/>
              <a:t> are important but not as important as being clear about how to do the task</a:t>
            </a:r>
          </a:p>
          <a:p>
            <a:pPr marL="628650" lvl="1" indent="-171450">
              <a:buFont typeface="Arial" panose="020B0604020202020204" pitchFamily="34" charset="0"/>
              <a:buChar char="•"/>
            </a:pPr>
            <a:r>
              <a:rPr lang="en-US" baseline="0" dirty="0"/>
              <a:t>An accident on the highway snarled traffic during rush hour this AM</a:t>
            </a:r>
          </a:p>
          <a:p>
            <a:pPr marL="628650" lvl="1" indent="-171450">
              <a:buFont typeface="Arial" panose="020B0604020202020204" pitchFamily="34" charset="0"/>
              <a:buChar char="•"/>
            </a:pPr>
            <a:r>
              <a:rPr lang="en-US" dirty="0"/>
              <a:t>The</a:t>
            </a:r>
            <a:r>
              <a:rPr lang="en-US" baseline="0" dirty="0"/>
              <a:t> three car wreck at exit 33 closed two northbound lanes from 4:20 PM to 8:15 PM yesterday.</a:t>
            </a:r>
          </a:p>
          <a:p>
            <a:pPr marL="628650" lvl="1" indent="-171450">
              <a:buFont typeface="Arial" panose="020B0604020202020204" pitchFamily="34" charset="0"/>
              <a:buChar char="•"/>
            </a:pPr>
            <a:r>
              <a:rPr lang="en-US" baseline="0" dirty="0"/>
              <a:t>&lt;quote from angry person stuck in traffic&gt;</a:t>
            </a:r>
          </a:p>
          <a:p>
            <a:pPr marL="171450" lvl="0" indent="-171450">
              <a:buFont typeface="Arial" panose="020B0604020202020204" pitchFamily="34" charset="0"/>
              <a:buChar char="•"/>
            </a:pPr>
            <a:endParaRPr lang="en-US" baseline="0" dirty="0"/>
          </a:p>
          <a:p>
            <a:pPr marL="171450" lvl="0" indent="-171450">
              <a:buFont typeface="Arial" panose="020B0604020202020204" pitchFamily="34" charset="0"/>
              <a:buChar char="•"/>
            </a:pPr>
            <a:r>
              <a:rPr lang="en-US" baseline="0" dirty="0"/>
              <a:t>Use the inverted pyramid on your website to share information</a:t>
            </a:r>
          </a:p>
        </p:txBody>
      </p:sp>
      <p:sp>
        <p:nvSpPr>
          <p:cNvPr id="4" name="Slide Number Placeholder 3"/>
          <p:cNvSpPr>
            <a:spLocks noGrp="1"/>
          </p:cNvSpPr>
          <p:nvPr>
            <p:ph type="sldNum" sz="quarter" idx="10"/>
          </p:nvPr>
        </p:nvSpPr>
        <p:spPr/>
        <p:txBody>
          <a:bodyPr/>
          <a:lstStyle/>
          <a:p>
            <a:fld id="{0EB7F8D8-23A3-CD43-89FE-0B856731D031}" type="slidenum">
              <a:rPr lang="en-US" smtClean="0"/>
              <a:t>40</a:t>
            </a:fld>
            <a:endParaRPr lang="en-US" dirty="0"/>
          </a:p>
        </p:txBody>
      </p:sp>
    </p:spTree>
    <p:extLst>
      <p:ext uri="{BB962C8B-B14F-4D97-AF65-F5344CB8AC3E}">
        <p14:creationId xmlns:p14="http://schemas.microsoft.com/office/powerpoint/2010/main" val="3525555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order does not matter, bullets. If order matters, numbers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Blank space, don’t put dollar signs on the website to fill in the space</a:t>
            </a:r>
          </a:p>
          <a:p>
            <a:endParaRPr lang="en-US" dirty="0"/>
          </a:p>
        </p:txBody>
      </p:sp>
      <p:sp>
        <p:nvSpPr>
          <p:cNvPr id="4" name="Slide Number Placeholder 3"/>
          <p:cNvSpPr>
            <a:spLocks noGrp="1"/>
          </p:cNvSpPr>
          <p:nvPr>
            <p:ph type="sldNum" sz="quarter" idx="5"/>
          </p:nvPr>
        </p:nvSpPr>
        <p:spPr/>
        <p:txBody>
          <a:bodyPr/>
          <a:lstStyle/>
          <a:p>
            <a:fld id="{0EB7F8D8-23A3-CD43-89FE-0B856731D031}" type="slidenum">
              <a:rPr lang="en-US" smtClean="0"/>
              <a:t>41</a:t>
            </a:fld>
            <a:endParaRPr lang="en-US" dirty="0"/>
          </a:p>
        </p:txBody>
      </p:sp>
    </p:spTree>
    <p:extLst>
      <p:ext uri="{BB962C8B-B14F-4D97-AF65-F5344CB8AC3E}">
        <p14:creationId xmlns:p14="http://schemas.microsoft.com/office/powerpoint/2010/main" val="3948148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Don’t confuse</a:t>
            </a:r>
          </a:p>
          <a:p>
            <a:pPr marL="171450" indent="-171450">
              <a:buFont typeface="Arial" panose="020B0604020202020204" pitchFamily="34" charset="0"/>
              <a:buChar char="•"/>
            </a:pPr>
            <a:r>
              <a:rPr lang="en-US" dirty="0"/>
              <a:t>Verb tense is important when you consider how often</a:t>
            </a:r>
            <a:r>
              <a:rPr lang="en-US" baseline="0" dirty="0"/>
              <a:t> to update the page</a:t>
            </a:r>
          </a:p>
          <a:p>
            <a:pPr marL="171450" indent="-171450">
              <a:buFont typeface="Arial" panose="020B0604020202020204" pitchFamily="34" charset="0"/>
              <a:buChar char="•"/>
            </a:pPr>
            <a:r>
              <a:rPr lang="en-US" baseline="0" dirty="0"/>
              <a:t>“We will be celebrating our centennial this year…”</a:t>
            </a: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42</a:t>
            </a:fld>
            <a:endParaRPr lang="en-US" dirty="0"/>
          </a:p>
        </p:txBody>
      </p:sp>
    </p:spTree>
    <p:extLst>
      <p:ext uri="{BB962C8B-B14F-4D97-AF65-F5344CB8AC3E}">
        <p14:creationId xmlns:p14="http://schemas.microsoft.com/office/powerpoint/2010/main" val="1108020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missing? </a:t>
            </a:r>
          </a:p>
          <a:p>
            <a:r>
              <a:rPr lang="en-US" dirty="0"/>
              <a:t>Active voice, leaves nothing to chance</a:t>
            </a:r>
          </a:p>
          <a:p>
            <a:r>
              <a:rPr lang="en-US" dirty="0"/>
              <a:t>This is 4 times longer, no one cares if it’s longer if it’s clear</a:t>
            </a:r>
          </a:p>
          <a:p>
            <a:endParaRPr lang="en-US" dirty="0"/>
          </a:p>
        </p:txBody>
      </p:sp>
      <p:sp>
        <p:nvSpPr>
          <p:cNvPr id="4" name="Slide Number Placeholder 3"/>
          <p:cNvSpPr>
            <a:spLocks noGrp="1"/>
          </p:cNvSpPr>
          <p:nvPr>
            <p:ph type="sldNum" sz="quarter" idx="5"/>
          </p:nvPr>
        </p:nvSpPr>
        <p:spPr/>
        <p:txBody>
          <a:bodyPr/>
          <a:lstStyle/>
          <a:p>
            <a:fld id="{0EB7F8D8-23A3-CD43-89FE-0B856731D031}" type="slidenum">
              <a:rPr lang="en-US" smtClean="0"/>
              <a:t>43</a:t>
            </a:fld>
            <a:endParaRPr lang="en-US" dirty="0"/>
          </a:p>
        </p:txBody>
      </p:sp>
    </p:spTree>
    <p:extLst>
      <p:ext uri="{BB962C8B-B14F-4D97-AF65-F5344CB8AC3E}">
        <p14:creationId xmlns:p14="http://schemas.microsoft.com/office/powerpoint/2010/main" val="19228203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do you</a:t>
            </a:r>
            <a:r>
              <a:rPr lang="en-US" baseline="0" dirty="0"/>
              <a:t> know which to click on in a page? Underlining!  </a:t>
            </a:r>
            <a:r>
              <a:rPr lang="en-US" dirty="0"/>
              <a:t>So doing it for emphasis</a:t>
            </a:r>
            <a:r>
              <a:rPr lang="en-US" baseline="0" dirty="0"/>
              <a:t> is not good.</a:t>
            </a:r>
          </a:p>
          <a:p>
            <a:pPr marL="171450" indent="-171450">
              <a:buFont typeface="Arial" panose="020B0604020202020204" pitchFamily="34" charset="0"/>
              <a:buChar char="•"/>
            </a:pPr>
            <a:r>
              <a:rPr lang="en-US" baseline="0" dirty="0"/>
              <a:t>If something is a hyperlink, but a line under it </a:t>
            </a:r>
          </a:p>
          <a:p>
            <a:pPr marL="171450" indent="-171450">
              <a:buFont typeface="Arial" panose="020B0604020202020204" pitchFamily="34" charset="0"/>
              <a:buChar char="•"/>
            </a:pPr>
            <a:r>
              <a:rPr lang="en-US" baseline="0" dirty="0"/>
              <a:t>Do what the rest of the web does</a:t>
            </a:r>
          </a:p>
          <a:p>
            <a:pPr marL="171450" indent="-171450">
              <a:buFont typeface="Arial" panose="020B0604020202020204" pitchFamily="34" charset="0"/>
              <a:buChar char="•"/>
            </a:pPr>
            <a:r>
              <a:rPr lang="en-US" baseline="0" dirty="0"/>
              <a:t>There are ADA issues associated with government websites, requiring them to be accessible to visually impaired people</a:t>
            </a:r>
          </a:p>
          <a:p>
            <a:pPr marL="171450" indent="-171450">
              <a:buFont typeface="Arial" panose="020B0604020202020204" pitchFamily="34" charset="0"/>
              <a:buChar char="•"/>
            </a:pPr>
            <a:r>
              <a:rPr lang="en-US" baseline="0" dirty="0"/>
              <a:t>DOJ isn’t going after governments just for this… yet</a:t>
            </a:r>
          </a:p>
        </p:txBody>
      </p:sp>
      <p:sp>
        <p:nvSpPr>
          <p:cNvPr id="4" name="Slide Number Placeholder 3"/>
          <p:cNvSpPr>
            <a:spLocks noGrp="1"/>
          </p:cNvSpPr>
          <p:nvPr>
            <p:ph type="sldNum" sz="quarter" idx="10"/>
          </p:nvPr>
        </p:nvSpPr>
        <p:spPr/>
        <p:txBody>
          <a:bodyPr/>
          <a:lstStyle/>
          <a:p>
            <a:fld id="{0EB7F8D8-23A3-CD43-89FE-0B856731D031}" type="slidenum">
              <a:rPr lang="en-US" smtClean="0"/>
              <a:t>44</a:t>
            </a:fld>
            <a:endParaRPr lang="en-US" dirty="0"/>
          </a:p>
        </p:txBody>
      </p:sp>
    </p:spTree>
    <p:extLst>
      <p:ext uri="{BB962C8B-B14F-4D97-AF65-F5344CB8AC3E}">
        <p14:creationId xmlns:p14="http://schemas.microsoft.com/office/powerpoint/2010/main" val="10020080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Solve the 90</a:t>
            </a:r>
            <a:r>
              <a:rPr lang="en-US" baseline="30000" dirty="0"/>
              <a:t>th</a:t>
            </a:r>
            <a:r>
              <a:rPr lang="en-US" dirty="0"/>
              <a:t> percentile</a:t>
            </a:r>
          </a:p>
          <a:p>
            <a:pPr marL="171450" indent="-171450">
              <a:buFontTx/>
              <a:buChar char="-"/>
            </a:pPr>
            <a:r>
              <a:rPr lang="en-US" dirty="0"/>
              <a:t>“did you know”</a:t>
            </a:r>
          </a:p>
          <a:p>
            <a:pPr marL="171450" indent="-171450">
              <a:buFontTx/>
              <a:buChar char="-"/>
            </a:pPr>
            <a:r>
              <a:rPr lang="en-US" dirty="0"/>
              <a:t>FAQ</a:t>
            </a:r>
          </a:p>
          <a:p>
            <a:pPr marL="171450" indent="-171450">
              <a:buFontTx/>
              <a:buChar char="-"/>
            </a:pPr>
            <a:r>
              <a:rPr lang="en-US" dirty="0"/>
              <a:t>Don’t use pronouns, just use “they”</a:t>
            </a:r>
          </a:p>
          <a:p>
            <a:pPr marL="171450" indent="-171450">
              <a:buFontTx/>
              <a:buChar char="-"/>
            </a:pPr>
            <a:r>
              <a:rPr lang="en-US" dirty="0"/>
              <a:t>Make a decision, stick to it, personally stick with they</a:t>
            </a:r>
          </a:p>
        </p:txBody>
      </p:sp>
      <p:sp>
        <p:nvSpPr>
          <p:cNvPr id="4" name="Slide Number Placeholder 3"/>
          <p:cNvSpPr>
            <a:spLocks noGrp="1"/>
          </p:cNvSpPr>
          <p:nvPr>
            <p:ph type="sldNum" sz="quarter" idx="10"/>
          </p:nvPr>
        </p:nvSpPr>
        <p:spPr/>
        <p:txBody>
          <a:bodyPr/>
          <a:lstStyle/>
          <a:p>
            <a:fld id="{0EB7F8D8-23A3-CD43-89FE-0B856731D031}" type="slidenum">
              <a:rPr lang="en-US" smtClean="0"/>
              <a:t>45</a:t>
            </a:fld>
            <a:endParaRPr lang="en-US" dirty="0"/>
          </a:p>
        </p:txBody>
      </p:sp>
    </p:spTree>
    <p:extLst>
      <p:ext uri="{BB962C8B-B14F-4D97-AF65-F5344CB8AC3E}">
        <p14:creationId xmlns:p14="http://schemas.microsoft.com/office/powerpoint/2010/main" val="3389501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Give</a:t>
            </a:r>
            <a:r>
              <a:rPr lang="en-US" baseline="0" dirty="0"/>
              <a:t> details </a:t>
            </a:r>
            <a:r>
              <a:rPr lang="en-US" dirty="0"/>
              <a:t>below it for people</a:t>
            </a:r>
            <a:r>
              <a:rPr lang="en-US" baseline="0" dirty="0"/>
              <a:t> who want to know why</a:t>
            </a:r>
          </a:p>
          <a:p>
            <a:pPr marL="171450" indent="-171450">
              <a:buFont typeface="Arial" panose="020B0604020202020204" pitchFamily="34" charset="0"/>
              <a:buChar char="•"/>
            </a:pPr>
            <a:r>
              <a:rPr lang="en-US" baseline="0" dirty="0"/>
              <a:t>I get a great amount of information from this</a:t>
            </a:r>
          </a:p>
          <a:p>
            <a:pPr marL="171450" indent="-171450">
              <a:buFont typeface="Arial" panose="020B0604020202020204" pitchFamily="34" charset="0"/>
              <a:buChar char="•"/>
            </a:pPr>
            <a:r>
              <a:rPr lang="en-US" baseline="0" dirty="0"/>
              <a:t>Don’t forget to put “alt text” with the image for screen readers</a:t>
            </a:r>
          </a:p>
          <a:p>
            <a:pPr marL="171450" indent="-171450">
              <a:buFont typeface="Arial" panose="020B0604020202020204" pitchFamily="34" charset="0"/>
              <a:buChar char="•"/>
            </a:pPr>
            <a:r>
              <a:rPr lang="en-US" baseline="0" dirty="0"/>
              <a:t>It increases your search results, Google doesn’t know what this is</a:t>
            </a: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46</a:t>
            </a:fld>
            <a:endParaRPr lang="en-US" dirty="0"/>
          </a:p>
        </p:txBody>
      </p:sp>
    </p:spTree>
    <p:extLst>
      <p:ext uri="{BB962C8B-B14F-4D97-AF65-F5344CB8AC3E}">
        <p14:creationId xmlns:p14="http://schemas.microsoft.com/office/powerpoint/2010/main" val="2857464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Why do people go to your website?</a:t>
            </a:r>
          </a:p>
          <a:p>
            <a:pPr marL="171450" indent="-171450">
              <a:buFont typeface="Arial" panose="020B0604020202020204" pitchFamily="34" charset="0"/>
              <a:buChar char="•"/>
            </a:pPr>
            <a:r>
              <a:rPr lang="en-US" dirty="0"/>
              <a:t>To find information: where can I park for the parade?</a:t>
            </a:r>
          </a:p>
          <a:p>
            <a:pPr marL="171450" indent="-171450">
              <a:buFont typeface="Arial" panose="020B0604020202020204" pitchFamily="34" charset="0"/>
              <a:buChar char="•"/>
            </a:pPr>
            <a:r>
              <a:rPr lang="en-US" dirty="0"/>
              <a:t>We use the web to get answers to questions – Your customers as “when is my trash pickup? What happens if that day is a holiday?”</a:t>
            </a:r>
          </a:p>
          <a:p>
            <a:pPr marL="171450" indent="-171450">
              <a:buFont typeface="Arial" panose="020B0604020202020204" pitchFamily="34" charset="0"/>
              <a:buChar char="•"/>
            </a:pPr>
            <a:r>
              <a:rPr lang="en-US" dirty="0"/>
              <a:t>We complete actions, often by filling out a form, or paying a parking ticket online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Overall customers come to your website to complete tasks</a:t>
            </a:r>
          </a:p>
        </p:txBody>
      </p:sp>
      <p:sp>
        <p:nvSpPr>
          <p:cNvPr id="4" name="Slide Number Placeholder 3"/>
          <p:cNvSpPr>
            <a:spLocks noGrp="1"/>
          </p:cNvSpPr>
          <p:nvPr>
            <p:ph type="sldNum" sz="quarter" idx="10"/>
          </p:nvPr>
        </p:nvSpPr>
        <p:spPr/>
        <p:txBody>
          <a:bodyPr/>
          <a:lstStyle/>
          <a:p>
            <a:fld id="{0EB7F8D8-23A3-CD43-89FE-0B856731D031}" type="slidenum">
              <a:rPr lang="en-US" smtClean="0"/>
              <a:t>4</a:t>
            </a:fld>
            <a:endParaRPr lang="en-US" dirty="0"/>
          </a:p>
        </p:txBody>
      </p:sp>
    </p:spTree>
    <p:extLst>
      <p:ext uri="{BB962C8B-B14F-4D97-AF65-F5344CB8AC3E}">
        <p14:creationId xmlns:p14="http://schemas.microsoft.com/office/powerpoint/2010/main" val="215403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to the point</a:t>
            </a:r>
          </a:p>
          <a:p>
            <a:r>
              <a:rPr lang="en-US" dirty="0"/>
              <a:t>We’re never rewarded to write less on a subject, until writing on the web</a:t>
            </a:r>
          </a:p>
        </p:txBody>
      </p:sp>
      <p:sp>
        <p:nvSpPr>
          <p:cNvPr id="4" name="Slide Number Placeholder 3"/>
          <p:cNvSpPr>
            <a:spLocks noGrp="1"/>
          </p:cNvSpPr>
          <p:nvPr>
            <p:ph type="sldNum" sz="quarter" idx="5"/>
          </p:nvPr>
        </p:nvSpPr>
        <p:spPr/>
        <p:txBody>
          <a:bodyPr/>
          <a:lstStyle/>
          <a:p>
            <a:fld id="{0EB7F8D8-23A3-CD43-89FE-0B856731D031}" type="slidenum">
              <a:rPr lang="en-US" smtClean="0"/>
              <a:t>47</a:t>
            </a:fld>
            <a:endParaRPr lang="en-US" dirty="0"/>
          </a:p>
        </p:txBody>
      </p:sp>
    </p:spTree>
    <p:extLst>
      <p:ext uri="{BB962C8B-B14F-4D97-AF65-F5344CB8AC3E}">
        <p14:creationId xmlns:p14="http://schemas.microsoft.com/office/powerpoint/2010/main" val="19511278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Partially finished</a:t>
            </a:r>
          </a:p>
          <a:p>
            <a:r>
              <a:rPr lang="en-US" dirty="0"/>
              <a:t>Partially affected</a:t>
            </a:r>
          </a:p>
        </p:txBody>
      </p:sp>
      <p:sp>
        <p:nvSpPr>
          <p:cNvPr id="4" name="Slide Number Placeholder 3"/>
          <p:cNvSpPr>
            <a:spLocks noGrp="1"/>
          </p:cNvSpPr>
          <p:nvPr>
            <p:ph type="sldNum" sz="quarter" idx="5"/>
          </p:nvPr>
        </p:nvSpPr>
        <p:spPr/>
        <p:txBody>
          <a:bodyPr/>
          <a:lstStyle/>
          <a:p>
            <a:fld id="{0EB7F8D8-23A3-CD43-89FE-0B856731D031}" type="slidenum">
              <a:rPr lang="en-US" smtClean="0"/>
              <a:t>48</a:t>
            </a:fld>
            <a:endParaRPr lang="en-US" dirty="0"/>
          </a:p>
        </p:txBody>
      </p:sp>
    </p:spTree>
    <p:extLst>
      <p:ext uri="{BB962C8B-B14F-4D97-AF65-F5344CB8AC3E}">
        <p14:creationId xmlns:p14="http://schemas.microsoft.com/office/powerpoint/2010/main" val="1155166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pages to check on city/county sites:</a:t>
            </a:r>
          </a:p>
          <a:p>
            <a:endParaRPr lang="en-US" dirty="0"/>
          </a:p>
          <a:p>
            <a:r>
              <a:rPr lang="en-US" dirty="0"/>
              <a:t>City Council department page</a:t>
            </a:r>
          </a:p>
          <a:p>
            <a:r>
              <a:rPr lang="en-US" dirty="0"/>
              <a:t>Public Safety or City Planning/Zoning department page</a:t>
            </a:r>
          </a:p>
          <a:p>
            <a:r>
              <a:rPr lang="en-US" dirty="0"/>
              <a:t>Police or Fire department page</a:t>
            </a:r>
          </a:p>
          <a:p>
            <a:r>
              <a:rPr lang="en-US" dirty="0"/>
              <a:t>Volunteer for a city/county</a:t>
            </a:r>
          </a:p>
          <a:p>
            <a:endParaRPr lang="en-US" dirty="0"/>
          </a:p>
          <a:p>
            <a:endParaRPr lang="en-US" dirty="0"/>
          </a:p>
        </p:txBody>
      </p:sp>
      <p:sp>
        <p:nvSpPr>
          <p:cNvPr id="4" name="Slide Number Placeholder 3"/>
          <p:cNvSpPr>
            <a:spLocks noGrp="1"/>
          </p:cNvSpPr>
          <p:nvPr>
            <p:ph type="sldNum" sz="quarter" idx="5"/>
          </p:nvPr>
        </p:nvSpPr>
        <p:spPr/>
        <p:txBody>
          <a:bodyPr/>
          <a:lstStyle/>
          <a:p>
            <a:fld id="{FDFFEDF6-AA48-4CFF-BDD1-35EEBE09E6BA}" type="slidenum">
              <a:rPr lang="en-US" smtClean="0"/>
              <a:t>53</a:t>
            </a:fld>
            <a:endParaRPr lang="en-US"/>
          </a:p>
        </p:txBody>
      </p:sp>
    </p:spTree>
    <p:extLst>
      <p:ext uri="{BB962C8B-B14F-4D97-AF65-F5344CB8AC3E}">
        <p14:creationId xmlns:p14="http://schemas.microsoft.com/office/powerpoint/2010/main" val="38191339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B7F8D8-23A3-CD43-89FE-0B856731D031}" type="slidenum">
              <a:rPr lang="en-US" smtClean="0"/>
              <a:t>55</a:t>
            </a:fld>
            <a:endParaRPr lang="en-US" dirty="0"/>
          </a:p>
        </p:txBody>
      </p:sp>
    </p:spTree>
    <p:extLst>
      <p:ext uri="{BB962C8B-B14F-4D97-AF65-F5344CB8AC3E}">
        <p14:creationId xmlns:p14="http://schemas.microsoft.com/office/powerpoint/2010/main" val="25407557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pages to check on city/county sites:</a:t>
            </a:r>
          </a:p>
          <a:p>
            <a:endParaRPr lang="en-US" dirty="0"/>
          </a:p>
          <a:p>
            <a:r>
              <a:rPr lang="en-US" dirty="0"/>
              <a:t>City Council department page</a:t>
            </a:r>
          </a:p>
          <a:p>
            <a:r>
              <a:rPr lang="en-US" dirty="0"/>
              <a:t>Public Safety or City Planning/Zoning department page</a:t>
            </a:r>
          </a:p>
          <a:p>
            <a:r>
              <a:rPr lang="en-US" dirty="0"/>
              <a:t>Police or Fire department page</a:t>
            </a:r>
          </a:p>
          <a:p>
            <a:r>
              <a:rPr lang="en-US" dirty="0"/>
              <a:t>Volunteer for a city/county</a:t>
            </a:r>
          </a:p>
        </p:txBody>
      </p:sp>
      <p:sp>
        <p:nvSpPr>
          <p:cNvPr id="4" name="Slide Number Placeholder 3"/>
          <p:cNvSpPr>
            <a:spLocks noGrp="1"/>
          </p:cNvSpPr>
          <p:nvPr>
            <p:ph type="sldNum" sz="quarter" idx="5"/>
          </p:nvPr>
        </p:nvSpPr>
        <p:spPr/>
        <p:txBody>
          <a:bodyPr/>
          <a:lstStyle/>
          <a:p>
            <a:fld id="{FDFFEDF6-AA48-4CFF-BDD1-35EEBE09E6BA}" type="slidenum">
              <a:rPr lang="en-US" smtClean="0"/>
              <a:t>56</a:t>
            </a:fld>
            <a:endParaRPr lang="en-US"/>
          </a:p>
        </p:txBody>
      </p:sp>
    </p:spTree>
    <p:extLst>
      <p:ext uri="{BB962C8B-B14F-4D97-AF65-F5344CB8AC3E}">
        <p14:creationId xmlns:p14="http://schemas.microsoft.com/office/powerpoint/2010/main" val="1740410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for everyone what successful content includes</a:t>
            </a:r>
          </a:p>
        </p:txBody>
      </p:sp>
      <p:sp>
        <p:nvSpPr>
          <p:cNvPr id="4" name="Slide Number Placeholder 3"/>
          <p:cNvSpPr>
            <a:spLocks noGrp="1"/>
          </p:cNvSpPr>
          <p:nvPr>
            <p:ph type="sldNum" sz="quarter" idx="5"/>
          </p:nvPr>
        </p:nvSpPr>
        <p:spPr/>
        <p:txBody>
          <a:bodyPr/>
          <a:lstStyle/>
          <a:p>
            <a:fld id="{FDFFEDF6-AA48-4CFF-BDD1-35EEBE09E6BA}" type="slidenum">
              <a:rPr lang="en-US" smtClean="0"/>
              <a:t>61</a:t>
            </a:fld>
            <a:endParaRPr lang="en-US"/>
          </a:p>
        </p:txBody>
      </p:sp>
    </p:spTree>
    <p:extLst>
      <p:ext uri="{BB962C8B-B14F-4D97-AF65-F5344CB8AC3E}">
        <p14:creationId xmlns:p14="http://schemas.microsoft.com/office/powerpoint/2010/main" val="37998982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Focus on what you want visitors to know</a:t>
            </a:r>
          </a:p>
          <a:p>
            <a:pPr marL="171450" indent="-171450">
              <a:buFont typeface="Arial" panose="020B0604020202020204" pitchFamily="34" charset="0"/>
              <a:buChar char="•"/>
            </a:pPr>
            <a:r>
              <a:rPr lang="en-US" dirty="0"/>
              <a:t>Put everything that is not important below at the bottom of the page</a:t>
            </a:r>
          </a:p>
          <a:p>
            <a:endParaRPr lang="en-US" dirty="0"/>
          </a:p>
        </p:txBody>
      </p:sp>
      <p:sp>
        <p:nvSpPr>
          <p:cNvPr id="4" name="Slide Number Placeholder 3"/>
          <p:cNvSpPr>
            <a:spLocks noGrp="1"/>
          </p:cNvSpPr>
          <p:nvPr>
            <p:ph type="sldNum" sz="quarter" idx="5"/>
          </p:nvPr>
        </p:nvSpPr>
        <p:spPr/>
        <p:txBody>
          <a:bodyPr/>
          <a:lstStyle/>
          <a:p>
            <a:fld id="{0EB7F8D8-23A3-CD43-89FE-0B856731D031}" type="slidenum">
              <a:rPr lang="en-US" smtClean="0"/>
              <a:t>62</a:t>
            </a:fld>
            <a:endParaRPr lang="en-US" dirty="0"/>
          </a:p>
        </p:txBody>
      </p:sp>
    </p:spTree>
    <p:extLst>
      <p:ext uri="{BB962C8B-B14F-4D97-AF65-F5344CB8AC3E}">
        <p14:creationId xmlns:p14="http://schemas.microsoft.com/office/powerpoint/2010/main" val="10639799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are your best first contributor, but probably not your best last publisher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your spell checker approves a misspelled word, it’s approved forever!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someone read aloud the “I love Paris in the springtime” and then ask them to read it backwards</a:t>
            </a:r>
          </a:p>
        </p:txBody>
      </p:sp>
      <p:sp>
        <p:nvSpPr>
          <p:cNvPr id="4" name="Slide Number Placeholder 3"/>
          <p:cNvSpPr>
            <a:spLocks noGrp="1"/>
          </p:cNvSpPr>
          <p:nvPr>
            <p:ph type="sldNum" sz="quarter" idx="5"/>
          </p:nvPr>
        </p:nvSpPr>
        <p:spPr/>
        <p:txBody>
          <a:bodyPr/>
          <a:lstStyle/>
          <a:p>
            <a:fld id="{0EB7F8D8-23A3-CD43-89FE-0B856731D031}" type="slidenum">
              <a:rPr lang="en-US" smtClean="0"/>
              <a:t>63</a:t>
            </a:fld>
            <a:endParaRPr lang="en-US" dirty="0"/>
          </a:p>
        </p:txBody>
      </p:sp>
    </p:spTree>
    <p:extLst>
      <p:ext uri="{BB962C8B-B14F-4D97-AF65-F5344CB8AC3E}">
        <p14:creationId xmlns:p14="http://schemas.microsoft.com/office/powerpoint/2010/main" val="38657590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Put together a team you can trust to review content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 the same thing when looking at your content:</a:t>
            </a:r>
            <a:r>
              <a:rPr lang="en-US" sz="1200" kern="1200" baseline="0" dirty="0">
                <a:solidFill>
                  <a:schemeClr val="tx1"/>
                </a:solidFill>
                <a:effectLst/>
                <a:latin typeface="+mn-lt"/>
                <a:ea typeface="+mn-ea"/>
                <a:cs typeface="+mn-cs"/>
              </a:rPr>
              <a:t> use analytics</a:t>
            </a:r>
            <a:r>
              <a:rPr lang="en-US" sz="1200" kern="1200" dirty="0">
                <a:solidFill>
                  <a:schemeClr val="tx1"/>
                </a:solidFill>
                <a:effectLst/>
                <a:latin typeface="+mn-lt"/>
                <a:ea typeface="+mn-ea"/>
                <a:cs typeface="+mn-cs"/>
              </a:rPr>
              <a:t> to help</a:t>
            </a:r>
            <a:r>
              <a:rPr lang="en-US" sz="1200" kern="1200" baseline="0" dirty="0">
                <a:solidFill>
                  <a:schemeClr val="tx1"/>
                </a:solidFill>
                <a:effectLst/>
                <a:latin typeface="+mn-lt"/>
                <a:ea typeface="+mn-ea"/>
                <a:cs typeface="+mn-cs"/>
              </a:rPr>
              <a:t> you </a:t>
            </a:r>
            <a:r>
              <a:rPr lang="en-US" sz="1200" kern="1200" dirty="0">
                <a:solidFill>
                  <a:schemeClr val="tx1"/>
                </a:solidFill>
                <a:effectLst/>
                <a:latin typeface="+mn-lt"/>
                <a:ea typeface="+mn-ea"/>
                <a:cs typeface="+mn-cs"/>
              </a:rPr>
              <a:t>determine what pages to keep.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Get together at least quarterly and determine what you’re doing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better to have no presence than a half-assed presence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Government can go to another government agency to grab content (ask for permission, of course)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B7F8D8-23A3-CD43-89FE-0B856731D031}" type="slidenum">
              <a:rPr lang="en-US" smtClean="0"/>
              <a:t>64</a:t>
            </a:fld>
            <a:endParaRPr lang="en-US" dirty="0"/>
          </a:p>
        </p:txBody>
      </p:sp>
    </p:spTree>
    <p:extLst>
      <p:ext uri="{BB962C8B-B14F-4D97-AF65-F5344CB8AC3E}">
        <p14:creationId xmlns:p14="http://schemas.microsoft.com/office/powerpoint/2010/main" val="6739457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 less pages you migrate, the less work for you and studies have shown that less pages on a website equals better user experience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There’s a city that everything get’s approved through once city employee – she approves content twice a day. </a:t>
            </a:r>
          </a:p>
        </p:txBody>
      </p:sp>
      <p:sp>
        <p:nvSpPr>
          <p:cNvPr id="4" name="Slide Number Placeholder 3"/>
          <p:cNvSpPr>
            <a:spLocks noGrp="1"/>
          </p:cNvSpPr>
          <p:nvPr>
            <p:ph type="sldNum" sz="quarter" idx="5"/>
          </p:nvPr>
        </p:nvSpPr>
        <p:spPr/>
        <p:txBody>
          <a:bodyPr/>
          <a:lstStyle/>
          <a:p>
            <a:fld id="{0EB7F8D8-23A3-CD43-89FE-0B856731D031}" type="slidenum">
              <a:rPr lang="en-US" smtClean="0"/>
              <a:t>65</a:t>
            </a:fld>
            <a:endParaRPr lang="en-US" dirty="0"/>
          </a:p>
        </p:txBody>
      </p:sp>
    </p:spTree>
    <p:extLst>
      <p:ext uri="{BB962C8B-B14F-4D97-AF65-F5344CB8AC3E}">
        <p14:creationId xmlns:p14="http://schemas.microsoft.com/office/powerpoint/2010/main" val="500024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Pick a volunteer, </a:t>
            </a:r>
          </a:p>
          <a:p>
            <a:pPr marL="0" indent="0">
              <a:buFont typeface="Arial" panose="020B0604020202020204" pitchFamily="34" charset="0"/>
              <a:buNone/>
            </a:pPr>
            <a:r>
              <a:rPr lang="en-US" sz="1200" dirty="0"/>
              <a:t>“Tell me the last website you went to that wasn’t for work and </a:t>
            </a:r>
            <a:r>
              <a:rPr lang="en-US" sz="1200" baseline="0" dirty="0"/>
              <a:t>let’s keep it clean!</a:t>
            </a:r>
          </a:p>
          <a:p>
            <a:pPr marL="0" indent="0">
              <a:buFont typeface="Arial" panose="020B0604020202020204" pitchFamily="34" charset="0"/>
              <a:buNone/>
            </a:pPr>
            <a:endParaRPr lang="en-US" sz="1200" baseline="0" dirty="0"/>
          </a:p>
          <a:p>
            <a:pPr marL="0" indent="0">
              <a:buFont typeface="Arial" panose="020B0604020202020204" pitchFamily="34" charset="0"/>
              <a:buNone/>
            </a:pPr>
            <a:r>
              <a:rPr lang="en-US" sz="1200" baseline="0" dirty="0"/>
              <a:t>--- answer ---</a:t>
            </a:r>
          </a:p>
          <a:p>
            <a:pPr marL="0" indent="0">
              <a:buFont typeface="Arial" panose="020B0604020202020204" pitchFamily="34" charset="0"/>
              <a:buNone/>
            </a:pPr>
            <a:endParaRPr lang="en-US" sz="1200" baseline="0" dirty="0"/>
          </a:p>
          <a:p>
            <a:pPr marL="171450" indent="-171450">
              <a:buFont typeface="Arial" panose="020B0604020202020204" pitchFamily="34" charset="0"/>
              <a:buChar char="•"/>
            </a:pPr>
            <a:r>
              <a:rPr lang="en-US" sz="1200" baseline="0" dirty="0"/>
              <a:t>Did you google it? Go to a specific site?</a:t>
            </a:r>
          </a:p>
          <a:p>
            <a:pPr marL="0" indent="0">
              <a:buFont typeface="Arial" panose="020B0604020202020204" pitchFamily="34" charset="0"/>
              <a:buNone/>
            </a:pPr>
            <a:endParaRPr lang="en-US" sz="1200" baseline="0" dirty="0"/>
          </a:p>
          <a:p>
            <a:pPr marL="0" indent="0">
              <a:buFont typeface="Arial" panose="020B0604020202020204" pitchFamily="34" charset="0"/>
              <a:buNone/>
            </a:pPr>
            <a:r>
              <a:rPr lang="en-US" sz="1200" baseline="0" dirty="0"/>
              <a:t>--- discuss the process ---</a:t>
            </a:r>
          </a:p>
          <a:p>
            <a:pPr marL="0" indent="0">
              <a:buFont typeface="Arial" panose="020B0604020202020204" pitchFamily="34" charset="0"/>
              <a:buNone/>
            </a:pPr>
            <a:endParaRPr lang="en-US" sz="1200" baseline="0" dirty="0"/>
          </a:p>
          <a:p>
            <a:pPr marL="171450" indent="-171450">
              <a:buFont typeface="Arial" panose="020B0604020202020204" pitchFamily="34" charset="0"/>
              <a:buChar char="•"/>
            </a:pPr>
            <a:r>
              <a:rPr lang="en-US" sz="1200" baseline="0" dirty="0"/>
              <a:t>Searching and/or navigating</a:t>
            </a:r>
          </a:p>
          <a:p>
            <a:pPr marL="171450" indent="-171450">
              <a:buFont typeface="Arial" panose="020B0604020202020204" pitchFamily="34" charset="0"/>
              <a:buChar char="•"/>
            </a:pPr>
            <a:r>
              <a:rPr lang="en-US" sz="1200" baseline="0" dirty="0"/>
              <a:t>Where would you go to find the picture of the CEO and mission statement?</a:t>
            </a:r>
          </a:p>
          <a:p>
            <a:pPr marL="171450" indent="-171450">
              <a:buFont typeface="Arial" panose="020B0604020202020204" pitchFamily="34" charset="0"/>
              <a:buChar char="•"/>
            </a:pPr>
            <a:r>
              <a:rPr lang="en-US" sz="1200" baseline="0" dirty="0"/>
              <a:t>It’s not governments fault that we’re still using clipart/stock photos/phone book organization, government had the web way before anyone else</a:t>
            </a:r>
          </a:p>
          <a:p>
            <a:pPr marL="171450" indent="-171450">
              <a:buFont typeface="Arial" panose="020B0604020202020204" pitchFamily="34" charset="0"/>
              <a:buChar char="•"/>
            </a:pPr>
            <a:r>
              <a:rPr lang="en-US" sz="1200" baseline="0" dirty="0"/>
              <a:t>Websites were self serving, a significant % of web traffic to your site is from employees</a:t>
            </a:r>
          </a:p>
        </p:txBody>
      </p:sp>
      <p:sp>
        <p:nvSpPr>
          <p:cNvPr id="4" name="Slide Number Placeholder 3"/>
          <p:cNvSpPr>
            <a:spLocks noGrp="1"/>
          </p:cNvSpPr>
          <p:nvPr>
            <p:ph type="sldNum" sz="quarter" idx="10"/>
          </p:nvPr>
        </p:nvSpPr>
        <p:spPr/>
        <p:txBody>
          <a:bodyPr/>
          <a:lstStyle/>
          <a:p>
            <a:fld id="{0EB7F8D8-23A3-CD43-89FE-0B856731D031}" type="slidenum">
              <a:rPr lang="en-US" smtClean="0"/>
              <a:t>5</a:t>
            </a:fld>
            <a:endParaRPr lang="en-US" dirty="0"/>
          </a:p>
        </p:txBody>
      </p:sp>
    </p:spTree>
    <p:extLst>
      <p:ext uri="{BB962C8B-B14F-4D97-AF65-F5344CB8AC3E}">
        <p14:creationId xmlns:p14="http://schemas.microsoft.com/office/powerpoint/2010/main" val="3053753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66</a:t>
            </a:fld>
            <a:endParaRPr lang="en-US" dirty="0"/>
          </a:p>
        </p:txBody>
      </p:sp>
    </p:spTree>
    <p:extLst>
      <p:ext uri="{BB962C8B-B14F-4D97-AF65-F5344CB8AC3E}">
        <p14:creationId xmlns:p14="http://schemas.microsoft.com/office/powerpoint/2010/main" val="104116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Content for website (both theoretically and in the </a:t>
            </a:r>
            <a:r>
              <a:rPr lang="en-US" u="none" dirty="0" err="1"/>
              <a:t>govAccess</a:t>
            </a:r>
            <a:r>
              <a:rPr lang="en-US" u="none" dirty="0"/>
              <a:t> functionality) exists in two buckets</a:t>
            </a:r>
          </a:p>
          <a:p>
            <a:endParaRPr lang="en-US" u="sng" dirty="0"/>
          </a:p>
          <a:p>
            <a:r>
              <a:rPr lang="en-US" u="sng" dirty="0"/>
              <a:t>Static</a:t>
            </a:r>
            <a:r>
              <a:rPr lang="en-US" dirty="0"/>
              <a:t>: </a:t>
            </a:r>
          </a:p>
          <a:p>
            <a:pPr marL="171450" indent="-171450">
              <a:buFont typeface="Arial" panose="020B0604020202020204" pitchFamily="34" charset="0"/>
              <a:buChar char="•"/>
            </a:pPr>
            <a:r>
              <a:rPr lang="en-US" dirty="0"/>
              <a:t>These don’t really change</a:t>
            </a:r>
          </a:p>
          <a:p>
            <a:pPr marL="171450" indent="-171450">
              <a:buFont typeface="Arial" panose="020B0604020202020204" pitchFamily="34" charset="0"/>
              <a:buChar char="•"/>
            </a:pPr>
            <a:r>
              <a:rPr lang="en-US" dirty="0"/>
              <a:t>History: how often are you changing your history?</a:t>
            </a:r>
          </a:p>
          <a:p>
            <a:pPr marL="171450" indent="-171450">
              <a:buFont typeface="Arial" panose="020B0604020202020204" pitchFamily="34" charset="0"/>
              <a:buChar char="•"/>
            </a:pPr>
            <a:r>
              <a:rPr lang="en-US" dirty="0"/>
              <a:t>Changing this content alone will immediately</a:t>
            </a:r>
            <a:r>
              <a:rPr lang="en-US" baseline="0" dirty="0"/>
              <a:t> improve your website</a:t>
            </a:r>
          </a:p>
          <a:p>
            <a:pPr marL="171450" indent="-171450">
              <a:buFont typeface="Arial" panose="020B0604020202020204" pitchFamily="34" charset="0"/>
              <a:buChar char="•"/>
            </a:pPr>
            <a:r>
              <a:rPr lang="en-US" baseline="0" dirty="0"/>
              <a:t>Use well organized Components and widgets on pages together for this on govAccess</a:t>
            </a:r>
          </a:p>
          <a:p>
            <a:endParaRPr lang="en-US" baseline="0" dirty="0"/>
          </a:p>
          <a:p>
            <a:r>
              <a:rPr lang="en-US" u="sng" baseline="0" dirty="0"/>
              <a:t>Situational:</a:t>
            </a:r>
            <a:endParaRPr lang="en-US" baseline="0" dirty="0"/>
          </a:p>
          <a:p>
            <a:pPr marL="171450" indent="-171450">
              <a:buFont typeface="Arial" panose="020B0604020202020204" pitchFamily="34" charset="0"/>
              <a:buChar char="•"/>
            </a:pPr>
            <a:r>
              <a:rPr lang="en-US" baseline="0" dirty="0"/>
              <a:t>Use “Components” for uniformity and a good user experience in govAccess</a:t>
            </a:r>
          </a:p>
          <a:p>
            <a:pPr marL="171450" indent="-171450">
              <a:buFont typeface="Arial" panose="020B0604020202020204" pitchFamily="34" charset="0"/>
              <a:buChar char="•"/>
            </a:pPr>
            <a:r>
              <a:rPr lang="en-US" baseline="0" dirty="0"/>
              <a:t>The most poorly written job description will eventually come down</a:t>
            </a:r>
          </a:p>
        </p:txBody>
      </p:sp>
      <p:sp>
        <p:nvSpPr>
          <p:cNvPr id="4" name="Slide Number Placeholder 3"/>
          <p:cNvSpPr>
            <a:spLocks noGrp="1"/>
          </p:cNvSpPr>
          <p:nvPr>
            <p:ph type="sldNum" sz="quarter" idx="10"/>
          </p:nvPr>
        </p:nvSpPr>
        <p:spPr/>
        <p:txBody>
          <a:bodyPr/>
          <a:lstStyle/>
          <a:p>
            <a:fld id="{0EB7F8D8-23A3-CD43-89FE-0B856731D031}" type="slidenum">
              <a:rPr lang="en-US" smtClean="0"/>
              <a:t>68</a:t>
            </a:fld>
            <a:endParaRPr lang="en-US" dirty="0"/>
          </a:p>
        </p:txBody>
      </p:sp>
    </p:spTree>
    <p:extLst>
      <p:ext uri="{BB962C8B-B14F-4D97-AF65-F5344CB8AC3E}">
        <p14:creationId xmlns:p14="http://schemas.microsoft.com/office/powerpoint/2010/main" val="1358009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stores did not close because people stopped buying clothes and books.</a:t>
            </a:r>
          </a:p>
          <a:p>
            <a:pPr marL="171450" indent="-171450">
              <a:buFont typeface="Arial" panose="020B0604020202020204" pitchFamily="34" charset="0"/>
              <a:buChar char="•"/>
            </a:pPr>
            <a:r>
              <a:rPr lang="en-US" dirty="0"/>
              <a:t>Customer are now buying them online. </a:t>
            </a:r>
          </a:p>
        </p:txBody>
      </p:sp>
      <p:sp>
        <p:nvSpPr>
          <p:cNvPr id="4" name="Slide Number Placeholder 3"/>
          <p:cNvSpPr>
            <a:spLocks noGrp="1"/>
          </p:cNvSpPr>
          <p:nvPr>
            <p:ph type="sldNum" sz="quarter" idx="10"/>
          </p:nvPr>
        </p:nvSpPr>
        <p:spPr/>
        <p:txBody>
          <a:bodyPr/>
          <a:lstStyle/>
          <a:p>
            <a:fld id="{0EB7F8D8-23A3-CD43-89FE-0B856731D031}" type="slidenum">
              <a:rPr lang="en-US" smtClean="0"/>
              <a:t>6</a:t>
            </a:fld>
            <a:endParaRPr lang="en-US" dirty="0"/>
          </a:p>
        </p:txBody>
      </p:sp>
    </p:spTree>
    <p:extLst>
      <p:ext uri="{BB962C8B-B14F-4D97-AF65-F5344CB8AC3E}">
        <p14:creationId xmlns:p14="http://schemas.microsoft.com/office/powerpoint/2010/main" val="4001923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Jakob Nielsen is one of the founders of user experience</a:t>
            </a:r>
          </a:p>
          <a:p>
            <a:pPr marL="171450" indent="-171450">
              <a:buFont typeface="Arial" panose="020B0604020202020204" pitchFamily="34" charset="0"/>
              <a:buChar char="•"/>
            </a:pPr>
            <a:r>
              <a:rPr lang="en-US" dirty="0"/>
              <a:t>People are going to your website to get something done and then to leave. It’s good if government has a high bounce rate on a task site since it’s not a news site or Facebook where people go to kill time. </a:t>
            </a:r>
          </a:p>
          <a:p>
            <a:pPr marL="171450" indent="-171450">
              <a:buFont typeface="Arial" panose="020B0604020202020204" pitchFamily="34" charset="0"/>
              <a:buChar char="•"/>
            </a:pPr>
            <a:r>
              <a:rPr lang="en-US" dirty="0"/>
              <a:t>There’s no need to reinvent the wheel.  No one will complain if your website isn’t cutting edge because they want to find what they need, understand what they read, and complete the task in a reasonable time</a:t>
            </a:r>
          </a:p>
        </p:txBody>
      </p:sp>
      <p:sp>
        <p:nvSpPr>
          <p:cNvPr id="4" name="Slide Number Placeholder 3"/>
          <p:cNvSpPr>
            <a:spLocks noGrp="1"/>
          </p:cNvSpPr>
          <p:nvPr>
            <p:ph type="sldNum" sz="quarter" idx="10"/>
          </p:nvPr>
        </p:nvSpPr>
        <p:spPr/>
        <p:txBody>
          <a:bodyPr/>
          <a:lstStyle/>
          <a:p>
            <a:fld id="{0EB7F8D8-23A3-CD43-89FE-0B856731D031}" type="slidenum">
              <a:rPr lang="en-US" smtClean="0"/>
              <a:t>7</a:t>
            </a:fld>
            <a:endParaRPr lang="en-US" dirty="0"/>
          </a:p>
        </p:txBody>
      </p:sp>
    </p:spTree>
    <p:extLst>
      <p:ext uri="{BB962C8B-B14F-4D97-AF65-F5344CB8AC3E}">
        <p14:creationId xmlns:p14="http://schemas.microsoft.com/office/powerpoint/2010/main" val="118553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your</a:t>
            </a:r>
            <a:r>
              <a:rPr lang="en-US" baseline="0" dirty="0"/>
              <a:t> residents going to do if they can’t find what they want on your site?  They’re going to call in!</a:t>
            </a:r>
          </a:p>
          <a:p>
            <a:pPr marL="171450" indent="-171450">
              <a:buFontTx/>
              <a:buChar char="-"/>
            </a:pPr>
            <a:r>
              <a:rPr lang="en-US" baseline="0" dirty="0"/>
              <a:t>So they need to be able to find what they need</a:t>
            </a:r>
          </a:p>
          <a:p>
            <a:pPr marL="171450" indent="-171450">
              <a:buFontTx/>
              <a:buChar char="-"/>
            </a:pPr>
            <a:r>
              <a:rPr lang="en-US" baseline="0" dirty="0"/>
              <a:t>They need to understand what they find (language, education)</a:t>
            </a:r>
          </a:p>
          <a:p>
            <a:pPr marL="171450" indent="-171450">
              <a:buFontTx/>
              <a:buChar char="-"/>
            </a:pPr>
            <a:r>
              <a:rPr lang="en-US" baseline="0" dirty="0"/>
              <a:t>And they need to be able to act, and act in the time and effort they think is worthy</a:t>
            </a:r>
          </a:p>
          <a:p>
            <a:pPr marL="628650" lvl="1" indent="-171450">
              <a:buFontTx/>
              <a:buChar char="-"/>
            </a:pPr>
            <a:r>
              <a:rPr lang="en-US" baseline="0" dirty="0"/>
              <a:t>If I am a lawyer that gets paid 400 an hour versus 16 an hour and the fine is 100.. I may make certain choices if I’m required to visit your office</a:t>
            </a:r>
          </a:p>
        </p:txBody>
      </p:sp>
      <p:sp>
        <p:nvSpPr>
          <p:cNvPr id="4" name="Slide Number Placeholder 3"/>
          <p:cNvSpPr>
            <a:spLocks noGrp="1"/>
          </p:cNvSpPr>
          <p:nvPr>
            <p:ph type="sldNum" sz="quarter" idx="10"/>
          </p:nvPr>
        </p:nvSpPr>
        <p:spPr/>
        <p:txBody>
          <a:bodyPr/>
          <a:lstStyle/>
          <a:p>
            <a:fld id="{0EB7F8D8-23A3-CD43-89FE-0B856731D031}" type="slidenum">
              <a:rPr lang="en-US" smtClean="0"/>
              <a:t>8</a:t>
            </a:fld>
            <a:endParaRPr lang="en-US" dirty="0"/>
          </a:p>
        </p:txBody>
      </p:sp>
    </p:spTree>
    <p:extLst>
      <p:ext uri="{BB962C8B-B14F-4D97-AF65-F5344CB8AC3E}">
        <p14:creationId xmlns:p14="http://schemas.microsoft.com/office/powerpoint/2010/main" val="110225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Challenge: anyone know what this is?</a:t>
            </a:r>
          </a:p>
          <a:p>
            <a:pPr marL="171450" indent="-171450">
              <a:buFontTx/>
              <a:buChar char="-"/>
            </a:pPr>
            <a:r>
              <a:rPr lang="en-US" dirty="0"/>
              <a:t>Too long; didn’t read</a:t>
            </a:r>
          </a:p>
          <a:p>
            <a:pPr marL="171450" indent="-171450">
              <a:buFontTx/>
              <a:buChar char="-"/>
            </a:pPr>
            <a:r>
              <a:rPr lang="en-US" dirty="0"/>
              <a:t>Now what does that mean?</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9</a:t>
            </a:fld>
            <a:endParaRPr lang="en-US" dirty="0"/>
          </a:p>
        </p:txBody>
      </p:sp>
    </p:spTree>
    <p:extLst>
      <p:ext uri="{BB962C8B-B14F-4D97-AF65-F5344CB8AC3E}">
        <p14:creationId xmlns:p14="http://schemas.microsoft.com/office/powerpoint/2010/main" val="1664781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01">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5143500"/>
          </a:xfrm>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bg1">
                    <a:lumMod val="50000"/>
                  </a:schemeClr>
                </a:solidFill>
              </a:defRPr>
            </a:lvl1pPr>
          </a:lstStyle>
          <a:p>
            <a:r>
              <a:rPr lang="en-US" dirty="0"/>
              <a:t>Drag and drop image here</a:t>
            </a:r>
          </a:p>
        </p:txBody>
      </p:sp>
    </p:spTree>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eam Work">
    <p:spTree>
      <p:nvGrpSpPr>
        <p:cNvPr id="1" name=""/>
        <p:cNvGrpSpPr/>
        <p:nvPr/>
      </p:nvGrpSpPr>
      <p:grpSpPr>
        <a:xfrm>
          <a:off x="0" y="0"/>
          <a:ext cx="0" cy="0"/>
          <a:chOff x="0" y="0"/>
          <a:chExt cx="0" cy="0"/>
        </a:xfrm>
      </p:grpSpPr>
      <p:sp>
        <p:nvSpPr>
          <p:cNvPr id="15" name="Picture Placeholder 14"/>
          <p:cNvSpPr>
            <a:spLocks noGrp="1"/>
          </p:cNvSpPr>
          <p:nvPr>
            <p:ph type="pic" sz="quarter" idx="10" hasCustomPrompt="1"/>
          </p:nvPr>
        </p:nvSpPr>
        <p:spPr>
          <a:xfrm>
            <a:off x="332348" y="1454964"/>
            <a:ext cx="1228307" cy="1228284"/>
          </a:xfrm>
          <a:custGeom>
            <a:avLst/>
            <a:gdLst>
              <a:gd name="connsiteX0" fmla="*/ 2327238 w 4654476"/>
              <a:gd name="connsiteY0" fmla="*/ 0 h 4654476"/>
              <a:gd name="connsiteX1" fmla="*/ 4654476 w 4654476"/>
              <a:gd name="connsiteY1" fmla="*/ 2327238 h 4654476"/>
              <a:gd name="connsiteX2" fmla="*/ 2327238 w 4654476"/>
              <a:gd name="connsiteY2" fmla="*/ 4654476 h 4654476"/>
              <a:gd name="connsiteX3" fmla="*/ 0 w 4654476"/>
              <a:gd name="connsiteY3" fmla="*/ 2327238 h 4654476"/>
              <a:gd name="connsiteX4" fmla="*/ 2327238 w 4654476"/>
              <a:gd name="connsiteY4" fmla="*/ 0 h 465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476" h="4654476">
                <a:moveTo>
                  <a:pt x="2327238" y="0"/>
                </a:moveTo>
                <a:cubicBezTo>
                  <a:pt x="3612536" y="0"/>
                  <a:pt x="4654476" y="1041940"/>
                  <a:pt x="4654476" y="2327238"/>
                </a:cubicBezTo>
                <a:cubicBezTo>
                  <a:pt x="4654476" y="3612536"/>
                  <a:pt x="3612536" y="4654476"/>
                  <a:pt x="2327238" y="4654476"/>
                </a:cubicBezTo>
                <a:cubicBezTo>
                  <a:pt x="1041940" y="4654476"/>
                  <a:pt x="0" y="3612536"/>
                  <a:pt x="0" y="2327238"/>
                </a:cubicBezTo>
                <a:cubicBezTo>
                  <a:pt x="0" y="1041940"/>
                  <a:pt x="1041940" y="0"/>
                  <a:pt x="2327238" y="0"/>
                </a:cubicBezTo>
                <a:close/>
              </a:path>
            </a:pathLst>
          </a:custGeom>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image here</a:t>
            </a:r>
          </a:p>
        </p:txBody>
      </p:sp>
      <p:grpSp>
        <p:nvGrpSpPr>
          <p:cNvPr id="5" name="Group 4"/>
          <p:cNvGrpSpPr/>
          <p:nvPr userDrawn="1"/>
        </p:nvGrpSpPr>
        <p:grpSpPr>
          <a:xfrm>
            <a:off x="0" y="1716245"/>
            <a:ext cx="9144000" cy="3843724"/>
            <a:chOff x="0" y="8787280"/>
            <a:chExt cx="46816963" cy="19680105"/>
          </a:xfrm>
        </p:grpSpPr>
        <p:sp>
          <p:nvSpPr>
            <p:cNvPr id="6"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7"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2" name="Picture Placeholder 14"/>
          <p:cNvSpPr>
            <a:spLocks noGrp="1"/>
          </p:cNvSpPr>
          <p:nvPr>
            <p:ph type="pic" sz="quarter" idx="16" hasCustomPrompt="1"/>
          </p:nvPr>
        </p:nvSpPr>
        <p:spPr>
          <a:xfrm>
            <a:off x="2133985" y="1454964"/>
            <a:ext cx="1228307" cy="1228284"/>
          </a:xfrm>
          <a:custGeom>
            <a:avLst/>
            <a:gdLst>
              <a:gd name="connsiteX0" fmla="*/ 2327238 w 4654476"/>
              <a:gd name="connsiteY0" fmla="*/ 0 h 4654476"/>
              <a:gd name="connsiteX1" fmla="*/ 4654476 w 4654476"/>
              <a:gd name="connsiteY1" fmla="*/ 2327238 h 4654476"/>
              <a:gd name="connsiteX2" fmla="*/ 2327238 w 4654476"/>
              <a:gd name="connsiteY2" fmla="*/ 4654476 h 4654476"/>
              <a:gd name="connsiteX3" fmla="*/ 0 w 4654476"/>
              <a:gd name="connsiteY3" fmla="*/ 2327238 h 4654476"/>
              <a:gd name="connsiteX4" fmla="*/ 2327238 w 4654476"/>
              <a:gd name="connsiteY4" fmla="*/ 0 h 465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476" h="4654476">
                <a:moveTo>
                  <a:pt x="2327238" y="0"/>
                </a:moveTo>
                <a:cubicBezTo>
                  <a:pt x="3612536" y="0"/>
                  <a:pt x="4654476" y="1041940"/>
                  <a:pt x="4654476" y="2327238"/>
                </a:cubicBezTo>
                <a:cubicBezTo>
                  <a:pt x="4654476" y="3612536"/>
                  <a:pt x="3612536" y="4654476"/>
                  <a:pt x="2327238" y="4654476"/>
                </a:cubicBezTo>
                <a:cubicBezTo>
                  <a:pt x="1041940" y="4654476"/>
                  <a:pt x="0" y="3612536"/>
                  <a:pt x="0" y="2327238"/>
                </a:cubicBezTo>
                <a:cubicBezTo>
                  <a:pt x="0" y="1041940"/>
                  <a:pt x="1041940" y="0"/>
                  <a:pt x="2327238" y="0"/>
                </a:cubicBezTo>
                <a:close/>
              </a:path>
            </a:pathLst>
          </a:custGeom>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image here</a:t>
            </a:r>
          </a:p>
        </p:txBody>
      </p:sp>
      <p:sp>
        <p:nvSpPr>
          <p:cNvPr id="23" name="Picture Placeholder 14"/>
          <p:cNvSpPr>
            <a:spLocks noGrp="1"/>
          </p:cNvSpPr>
          <p:nvPr>
            <p:ph type="pic" sz="quarter" idx="17" hasCustomPrompt="1"/>
          </p:nvPr>
        </p:nvSpPr>
        <p:spPr>
          <a:xfrm>
            <a:off x="3935622" y="1454964"/>
            <a:ext cx="1228307" cy="1228284"/>
          </a:xfrm>
          <a:custGeom>
            <a:avLst/>
            <a:gdLst>
              <a:gd name="connsiteX0" fmla="*/ 2327238 w 4654476"/>
              <a:gd name="connsiteY0" fmla="*/ 0 h 4654476"/>
              <a:gd name="connsiteX1" fmla="*/ 4654476 w 4654476"/>
              <a:gd name="connsiteY1" fmla="*/ 2327238 h 4654476"/>
              <a:gd name="connsiteX2" fmla="*/ 2327238 w 4654476"/>
              <a:gd name="connsiteY2" fmla="*/ 4654476 h 4654476"/>
              <a:gd name="connsiteX3" fmla="*/ 0 w 4654476"/>
              <a:gd name="connsiteY3" fmla="*/ 2327238 h 4654476"/>
              <a:gd name="connsiteX4" fmla="*/ 2327238 w 4654476"/>
              <a:gd name="connsiteY4" fmla="*/ 0 h 465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476" h="4654476">
                <a:moveTo>
                  <a:pt x="2327238" y="0"/>
                </a:moveTo>
                <a:cubicBezTo>
                  <a:pt x="3612536" y="0"/>
                  <a:pt x="4654476" y="1041940"/>
                  <a:pt x="4654476" y="2327238"/>
                </a:cubicBezTo>
                <a:cubicBezTo>
                  <a:pt x="4654476" y="3612536"/>
                  <a:pt x="3612536" y="4654476"/>
                  <a:pt x="2327238" y="4654476"/>
                </a:cubicBezTo>
                <a:cubicBezTo>
                  <a:pt x="1041940" y="4654476"/>
                  <a:pt x="0" y="3612536"/>
                  <a:pt x="0" y="2327238"/>
                </a:cubicBezTo>
                <a:cubicBezTo>
                  <a:pt x="0" y="1041940"/>
                  <a:pt x="1041940" y="0"/>
                  <a:pt x="2327238" y="0"/>
                </a:cubicBezTo>
                <a:close/>
              </a:path>
            </a:pathLst>
          </a:custGeom>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image here</a:t>
            </a:r>
          </a:p>
        </p:txBody>
      </p:sp>
      <p:sp>
        <p:nvSpPr>
          <p:cNvPr id="24" name="Picture Placeholder 14"/>
          <p:cNvSpPr>
            <a:spLocks noGrp="1"/>
          </p:cNvSpPr>
          <p:nvPr>
            <p:ph type="pic" sz="quarter" idx="18" hasCustomPrompt="1"/>
          </p:nvPr>
        </p:nvSpPr>
        <p:spPr>
          <a:xfrm>
            <a:off x="5742408" y="1454964"/>
            <a:ext cx="1228307" cy="1228284"/>
          </a:xfrm>
          <a:custGeom>
            <a:avLst/>
            <a:gdLst>
              <a:gd name="connsiteX0" fmla="*/ 2327238 w 4654476"/>
              <a:gd name="connsiteY0" fmla="*/ 0 h 4654476"/>
              <a:gd name="connsiteX1" fmla="*/ 4654476 w 4654476"/>
              <a:gd name="connsiteY1" fmla="*/ 2327238 h 4654476"/>
              <a:gd name="connsiteX2" fmla="*/ 2327238 w 4654476"/>
              <a:gd name="connsiteY2" fmla="*/ 4654476 h 4654476"/>
              <a:gd name="connsiteX3" fmla="*/ 0 w 4654476"/>
              <a:gd name="connsiteY3" fmla="*/ 2327238 h 4654476"/>
              <a:gd name="connsiteX4" fmla="*/ 2327238 w 4654476"/>
              <a:gd name="connsiteY4" fmla="*/ 0 h 465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476" h="4654476">
                <a:moveTo>
                  <a:pt x="2327238" y="0"/>
                </a:moveTo>
                <a:cubicBezTo>
                  <a:pt x="3612536" y="0"/>
                  <a:pt x="4654476" y="1041940"/>
                  <a:pt x="4654476" y="2327238"/>
                </a:cubicBezTo>
                <a:cubicBezTo>
                  <a:pt x="4654476" y="3612536"/>
                  <a:pt x="3612536" y="4654476"/>
                  <a:pt x="2327238" y="4654476"/>
                </a:cubicBezTo>
                <a:cubicBezTo>
                  <a:pt x="1041940" y="4654476"/>
                  <a:pt x="0" y="3612536"/>
                  <a:pt x="0" y="2327238"/>
                </a:cubicBezTo>
                <a:cubicBezTo>
                  <a:pt x="0" y="1041940"/>
                  <a:pt x="1041940" y="0"/>
                  <a:pt x="2327238" y="0"/>
                </a:cubicBezTo>
                <a:close/>
              </a:path>
            </a:pathLst>
          </a:custGeom>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image here</a:t>
            </a:r>
          </a:p>
        </p:txBody>
      </p:sp>
      <p:sp>
        <p:nvSpPr>
          <p:cNvPr id="20" name="Text Placeholder 2"/>
          <p:cNvSpPr>
            <a:spLocks noGrp="1"/>
          </p:cNvSpPr>
          <p:nvPr>
            <p:ph type="body" sz="quarter" idx="11"/>
          </p:nvPr>
        </p:nvSpPr>
        <p:spPr>
          <a:xfrm>
            <a:off x="385507" y="190499"/>
            <a:ext cx="8333191" cy="361371"/>
          </a:xfr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12"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3" name="Text Placeholder 2"/>
          <p:cNvSpPr>
            <a:spLocks noGrp="1"/>
          </p:cNvSpPr>
          <p:nvPr>
            <p:ph type="body" sz="quarter" idx="19" hasCustomPrompt="1"/>
          </p:nvPr>
        </p:nvSpPr>
        <p:spPr>
          <a:xfrm>
            <a:off x="132285" y="2810847"/>
            <a:ext cx="1628435" cy="1550954"/>
          </a:xfrm>
        </p:spPr>
        <p:txBody>
          <a:bodyPr>
            <a:normAutofit/>
          </a:bodyPr>
          <a:lstStyle>
            <a:lvl1pPr marL="0" indent="0" algn="ctr">
              <a:buNone/>
              <a:defRPr sz="16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
        <p:nvSpPr>
          <p:cNvPr id="17" name="Text Placeholder 2"/>
          <p:cNvSpPr>
            <a:spLocks noGrp="1"/>
          </p:cNvSpPr>
          <p:nvPr>
            <p:ph type="body" sz="quarter" idx="20" hasCustomPrompt="1"/>
          </p:nvPr>
        </p:nvSpPr>
        <p:spPr>
          <a:xfrm>
            <a:off x="1936346" y="2810847"/>
            <a:ext cx="1628435" cy="1550954"/>
          </a:xfrm>
        </p:spPr>
        <p:txBody>
          <a:bodyPr>
            <a:normAutofit/>
          </a:bodyPr>
          <a:lstStyle>
            <a:lvl1pPr marL="0" indent="0" algn="ctr">
              <a:buNone/>
              <a:defRPr sz="16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
        <p:nvSpPr>
          <p:cNvPr id="18" name="Text Placeholder 2"/>
          <p:cNvSpPr>
            <a:spLocks noGrp="1"/>
          </p:cNvSpPr>
          <p:nvPr>
            <p:ph type="body" sz="quarter" idx="21" hasCustomPrompt="1"/>
          </p:nvPr>
        </p:nvSpPr>
        <p:spPr>
          <a:xfrm>
            <a:off x="3740407" y="2810847"/>
            <a:ext cx="1628435" cy="1550954"/>
          </a:xfrm>
        </p:spPr>
        <p:txBody>
          <a:bodyPr>
            <a:normAutofit/>
          </a:bodyPr>
          <a:lstStyle>
            <a:lvl1pPr marL="0" indent="0" algn="ctr">
              <a:buNone/>
              <a:defRPr sz="16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
        <p:nvSpPr>
          <p:cNvPr id="19" name="Text Placeholder 2"/>
          <p:cNvSpPr>
            <a:spLocks noGrp="1"/>
          </p:cNvSpPr>
          <p:nvPr>
            <p:ph type="body" sz="quarter" idx="22" hasCustomPrompt="1"/>
          </p:nvPr>
        </p:nvSpPr>
        <p:spPr>
          <a:xfrm>
            <a:off x="5544468" y="2810847"/>
            <a:ext cx="1628435" cy="1550954"/>
          </a:xfrm>
        </p:spPr>
        <p:txBody>
          <a:bodyPr>
            <a:normAutofit/>
          </a:bodyPr>
          <a:lstStyle>
            <a:lvl1pPr marL="0" indent="0" algn="ctr">
              <a:buNone/>
              <a:defRPr sz="16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
        <p:nvSpPr>
          <p:cNvPr id="25" name="TextBox 24"/>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
        <p:nvSpPr>
          <p:cNvPr id="27" name="Picture Placeholder 14"/>
          <p:cNvSpPr>
            <a:spLocks noGrp="1"/>
          </p:cNvSpPr>
          <p:nvPr>
            <p:ph type="pic" sz="quarter" idx="23" hasCustomPrompt="1"/>
          </p:nvPr>
        </p:nvSpPr>
        <p:spPr>
          <a:xfrm>
            <a:off x="7548592" y="1454964"/>
            <a:ext cx="1228307" cy="1228284"/>
          </a:xfrm>
          <a:custGeom>
            <a:avLst/>
            <a:gdLst>
              <a:gd name="connsiteX0" fmla="*/ 2327238 w 4654476"/>
              <a:gd name="connsiteY0" fmla="*/ 0 h 4654476"/>
              <a:gd name="connsiteX1" fmla="*/ 4654476 w 4654476"/>
              <a:gd name="connsiteY1" fmla="*/ 2327238 h 4654476"/>
              <a:gd name="connsiteX2" fmla="*/ 2327238 w 4654476"/>
              <a:gd name="connsiteY2" fmla="*/ 4654476 h 4654476"/>
              <a:gd name="connsiteX3" fmla="*/ 0 w 4654476"/>
              <a:gd name="connsiteY3" fmla="*/ 2327238 h 4654476"/>
              <a:gd name="connsiteX4" fmla="*/ 2327238 w 4654476"/>
              <a:gd name="connsiteY4" fmla="*/ 0 h 465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476" h="4654476">
                <a:moveTo>
                  <a:pt x="2327238" y="0"/>
                </a:moveTo>
                <a:cubicBezTo>
                  <a:pt x="3612536" y="0"/>
                  <a:pt x="4654476" y="1041940"/>
                  <a:pt x="4654476" y="2327238"/>
                </a:cubicBezTo>
                <a:cubicBezTo>
                  <a:pt x="4654476" y="3612536"/>
                  <a:pt x="3612536" y="4654476"/>
                  <a:pt x="2327238" y="4654476"/>
                </a:cubicBezTo>
                <a:cubicBezTo>
                  <a:pt x="1041940" y="4654476"/>
                  <a:pt x="0" y="3612536"/>
                  <a:pt x="0" y="2327238"/>
                </a:cubicBezTo>
                <a:cubicBezTo>
                  <a:pt x="0" y="1041940"/>
                  <a:pt x="1041940" y="0"/>
                  <a:pt x="2327238" y="0"/>
                </a:cubicBezTo>
                <a:close/>
              </a:path>
            </a:pathLst>
          </a:custGeom>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image here</a:t>
            </a:r>
          </a:p>
        </p:txBody>
      </p:sp>
      <p:sp>
        <p:nvSpPr>
          <p:cNvPr id="28" name="Text Placeholder 2"/>
          <p:cNvSpPr>
            <a:spLocks noGrp="1"/>
          </p:cNvSpPr>
          <p:nvPr>
            <p:ph type="body" sz="quarter" idx="24" hasCustomPrompt="1"/>
          </p:nvPr>
        </p:nvSpPr>
        <p:spPr>
          <a:xfrm>
            <a:off x="7348529" y="2810847"/>
            <a:ext cx="1628435" cy="1550954"/>
          </a:xfrm>
        </p:spPr>
        <p:txBody>
          <a:bodyPr>
            <a:normAutofit/>
          </a:bodyPr>
          <a:lstStyle>
            <a:lvl1pPr marL="0" indent="0" algn="ctr">
              <a:buNone/>
              <a:defRPr sz="16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Tree>
    <p:extLst/>
  </p:cSld>
  <p:clrMapOvr>
    <a:masterClrMapping/>
  </p:clrMapOvr>
  <p:transition spd="slow">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1" y="3230691"/>
            <a:ext cx="9144000" cy="1762791"/>
          </a:xfrm>
          <a:custGeom>
            <a:avLst/>
            <a:gdLst>
              <a:gd name="connsiteX0" fmla="*/ 4977394 w 18287999"/>
              <a:gd name="connsiteY0" fmla="*/ 1274685 h 3525581"/>
              <a:gd name="connsiteX1" fmla="*/ 14354569 w 18287999"/>
              <a:gd name="connsiteY1" fmla="*/ 3516915 h 3525581"/>
              <a:gd name="connsiteX2" fmla="*/ 1452324 w 18287999"/>
              <a:gd name="connsiteY2" fmla="*/ 1956935 h 3525581"/>
              <a:gd name="connsiteX3" fmla="*/ 4977394 w 18287999"/>
              <a:gd name="connsiteY3" fmla="*/ 1274685 h 3525581"/>
              <a:gd name="connsiteX4" fmla="*/ 5739306 w 18287999"/>
              <a:gd name="connsiteY4" fmla="*/ 144522 h 3525581"/>
              <a:gd name="connsiteX5" fmla="*/ 18287999 w 18287999"/>
              <a:gd name="connsiteY5" fmla="*/ 1645930 h 3525581"/>
              <a:gd name="connsiteX6" fmla="*/ 18287999 w 18287999"/>
              <a:gd name="connsiteY6" fmla="*/ 3124974 h 3525581"/>
              <a:gd name="connsiteX7" fmla="*/ 0 w 18287999"/>
              <a:gd name="connsiteY7" fmla="*/ 2310926 h 3525581"/>
              <a:gd name="connsiteX8" fmla="*/ 0 w 18287999"/>
              <a:gd name="connsiteY8" fmla="*/ 2110281 h 3525581"/>
              <a:gd name="connsiteX9" fmla="*/ 5739306 w 18287999"/>
              <a:gd name="connsiteY9" fmla="*/ 144522 h 3525581"/>
              <a:gd name="connsiteX10" fmla="*/ 7406391 w 18287999"/>
              <a:gd name="connsiteY10" fmla="*/ 1071 h 3525581"/>
              <a:gd name="connsiteX11" fmla="*/ 18008067 w 18287999"/>
              <a:gd name="connsiteY11" fmla="*/ 1449690 h 3525581"/>
              <a:gd name="connsiteX12" fmla="*/ 7057190 w 18287999"/>
              <a:gd name="connsiteY12" fmla="*/ 13681 h 3525581"/>
              <a:gd name="connsiteX13" fmla="*/ 7406391 w 18287999"/>
              <a:gd name="connsiteY13" fmla="*/ 1071 h 352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87999" h="3525581">
                <a:moveTo>
                  <a:pt x="4977394" y="1274685"/>
                </a:moveTo>
                <a:cubicBezTo>
                  <a:pt x="8907859" y="1220438"/>
                  <a:pt x="11919971" y="3456382"/>
                  <a:pt x="14354569" y="3516915"/>
                </a:cubicBezTo>
                <a:cubicBezTo>
                  <a:pt x="10559488" y="3713204"/>
                  <a:pt x="6548429" y="495099"/>
                  <a:pt x="1452324" y="1956935"/>
                </a:cubicBezTo>
                <a:cubicBezTo>
                  <a:pt x="2704335" y="1484615"/>
                  <a:pt x="3876864" y="1289875"/>
                  <a:pt x="4977394" y="1274685"/>
                </a:cubicBezTo>
                <a:close/>
                <a:moveTo>
                  <a:pt x="5739306" y="144522"/>
                </a:moveTo>
                <a:cubicBezTo>
                  <a:pt x="10300631" y="136700"/>
                  <a:pt x="14800063" y="2851147"/>
                  <a:pt x="18287999" y="1645930"/>
                </a:cubicBezTo>
                <a:cubicBezTo>
                  <a:pt x="18287999" y="1645930"/>
                  <a:pt x="18287999" y="1645930"/>
                  <a:pt x="18287999" y="3124974"/>
                </a:cubicBezTo>
                <a:cubicBezTo>
                  <a:pt x="13327379" y="4833328"/>
                  <a:pt x="7532370" y="-1352289"/>
                  <a:pt x="0" y="2310926"/>
                </a:cubicBezTo>
                <a:cubicBezTo>
                  <a:pt x="0" y="2310926"/>
                  <a:pt x="0" y="2310926"/>
                  <a:pt x="0" y="2110281"/>
                </a:cubicBezTo>
                <a:cubicBezTo>
                  <a:pt x="1876485" y="636431"/>
                  <a:pt x="3813412" y="147825"/>
                  <a:pt x="5739306" y="144522"/>
                </a:cubicBezTo>
                <a:close/>
                <a:moveTo>
                  <a:pt x="7406391" y="1071"/>
                </a:moveTo>
                <a:cubicBezTo>
                  <a:pt x="11016162" y="-55225"/>
                  <a:pt x="14664217" y="2128082"/>
                  <a:pt x="18008067" y="1449690"/>
                </a:cubicBezTo>
                <a:cubicBezTo>
                  <a:pt x="14941821" y="2504535"/>
                  <a:pt x="10465102" y="-12912"/>
                  <a:pt x="7057190" y="13681"/>
                </a:cubicBezTo>
                <a:cubicBezTo>
                  <a:pt x="7173543" y="7033"/>
                  <a:pt x="7289947" y="2886"/>
                  <a:pt x="7406391" y="1071"/>
                </a:cubicBezTo>
                <a:close/>
              </a:path>
            </a:pathLst>
          </a:custGeom>
        </p:spPr>
        <p:txBody>
          <a:bodyPr wrap="square">
            <a:noAutofit/>
          </a:bodyPr>
          <a:lstStyle>
            <a:lvl1pPr marL="0" indent="0">
              <a:buNone/>
              <a:defRPr>
                <a:solidFill>
                  <a:schemeClr val="bg1">
                    <a:lumMod val="50000"/>
                  </a:schemeClr>
                </a:solidFill>
              </a:defRPr>
            </a:lvl1pPr>
          </a:lstStyle>
          <a:p>
            <a:r>
              <a:rPr lang="en-US" dirty="0"/>
              <a:t>Drag and drop image here to fill the swoosh</a:t>
            </a:r>
          </a:p>
        </p:txBody>
      </p:sp>
    </p:spTree>
    <p:extLst>
      <p:ext uri="{BB962C8B-B14F-4D97-AF65-F5344CB8AC3E}">
        <p14:creationId xmlns:p14="http://schemas.microsoft.com/office/powerpoint/2010/main" val="179353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01">
    <p:spTree>
      <p:nvGrpSpPr>
        <p:cNvPr id="1" name=""/>
        <p:cNvGrpSpPr/>
        <p:nvPr/>
      </p:nvGrpSpPr>
      <p:grpSpPr>
        <a:xfrm>
          <a:off x="0" y="0"/>
          <a:ext cx="0" cy="0"/>
          <a:chOff x="0" y="0"/>
          <a:chExt cx="0" cy="0"/>
        </a:xfrm>
      </p:grpSpPr>
      <p:grpSp>
        <p:nvGrpSpPr>
          <p:cNvPr id="6" name="Group 5"/>
          <p:cNvGrpSpPr/>
          <p:nvPr userDrawn="1"/>
        </p:nvGrpSpPr>
        <p:grpSpPr>
          <a:xfrm>
            <a:off x="0" y="1716245"/>
            <a:ext cx="9144000" cy="3843724"/>
            <a:chOff x="0" y="8787280"/>
            <a:chExt cx="46816963" cy="19680105"/>
          </a:xfrm>
        </p:grpSpPr>
        <p:sp>
          <p:nvSpPr>
            <p:cNvPr id="7"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8"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0" name="Text Placeholder 2"/>
          <p:cNvSpPr>
            <a:spLocks noGrp="1"/>
          </p:cNvSpPr>
          <p:nvPr>
            <p:ph type="body" sz="quarter" idx="11"/>
          </p:nvPr>
        </p:nvSpPr>
        <p:spPr>
          <a:xfrm>
            <a:off x="385507" y="190499"/>
            <a:ext cx="8333191" cy="361371"/>
          </a:xfrm>
          <a:prstGeom prst="rect">
            <a:avLst/>
          </a:prstGeo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a:prstGeom prst="rect">
            <a:avLst/>
          </a:prstGeo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9"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pic>
        <p:nvPicPr>
          <p:cNvPr id="14" name="Picture 13" descr="segmen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4782" y="740843"/>
            <a:ext cx="6028975" cy="4524493"/>
          </a:xfrm>
          <a:prstGeom prst="rect">
            <a:avLst/>
          </a:prstGeom>
        </p:spPr>
      </p:pic>
      <p:sp>
        <p:nvSpPr>
          <p:cNvPr id="15" name="Rectangle 14"/>
          <p:cNvSpPr/>
          <p:nvPr userDrawn="1"/>
        </p:nvSpPr>
        <p:spPr>
          <a:xfrm>
            <a:off x="504294" y="1385615"/>
            <a:ext cx="4534334" cy="254843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6"/>
          </a:p>
        </p:txBody>
      </p:sp>
      <p:sp>
        <p:nvSpPr>
          <p:cNvPr id="16" name="Picture Placeholder 22"/>
          <p:cNvSpPr>
            <a:spLocks noGrp="1"/>
          </p:cNvSpPr>
          <p:nvPr>
            <p:ph type="pic" sz="quarter" idx="13" hasCustomPrompt="1"/>
          </p:nvPr>
        </p:nvSpPr>
        <p:spPr>
          <a:xfrm>
            <a:off x="469016" y="1375012"/>
            <a:ext cx="4534334" cy="2570150"/>
          </a:xfrm>
          <a:prstGeom prst="rect">
            <a:avLst/>
          </a:prstGeom>
        </p:spPr>
        <p:txBody>
          <a:bodyPr/>
          <a:lstStyle>
            <a:lvl1pPr algn="ctr">
              <a:buNone/>
              <a:defRPr sz="1686" baseline="0">
                <a:solidFill>
                  <a:schemeClr val="bg1"/>
                </a:solidFill>
              </a:defRPr>
            </a:lvl1pPr>
          </a:lstStyle>
          <a:p>
            <a:r>
              <a:rPr lang="en-US" dirty="0">
                <a:solidFill>
                  <a:schemeClr val="bg1"/>
                </a:solidFill>
              </a:rPr>
              <a:t>Click icon to insert screenshot picture</a:t>
            </a:r>
            <a:endParaRPr lang="en-IN" dirty="0"/>
          </a:p>
        </p:txBody>
      </p:sp>
      <p:sp>
        <p:nvSpPr>
          <p:cNvPr id="19" name="Text Placeholder 2"/>
          <p:cNvSpPr>
            <a:spLocks noGrp="1"/>
          </p:cNvSpPr>
          <p:nvPr>
            <p:ph type="body" sz="quarter" idx="19" hasCustomPrompt="1"/>
          </p:nvPr>
        </p:nvSpPr>
        <p:spPr>
          <a:xfrm>
            <a:off x="5408567" y="1275544"/>
            <a:ext cx="3310130" cy="2775460"/>
          </a:xfrm>
        </p:spPr>
        <p:txBody>
          <a:bodyPr anchor="ctr">
            <a:normAutofit/>
          </a:bodyPr>
          <a:lstStyle>
            <a:lvl1pPr marL="0" indent="0" algn="l">
              <a:lnSpc>
                <a:spcPts val="3020"/>
              </a:lnSpc>
              <a:buNone/>
              <a:defRPr sz="22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
        <p:nvSpPr>
          <p:cNvPr id="17" name="TextBox 16"/>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01">
    <p:spTree>
      <p:nvGrpSpPr>
        <p:cNvPr id="1" name=""/>
        <p:cNvGrpSpPr/>
        <p:nvPr/>
      </p:nvGrpSpPr>
      <p:grpSpPr>
        <a:xfrm>
          <a:off x="0" y="0"/>
          <a:ext cx="0" cy="0"/>
          <a:chOff x="0" y="0"/>
          <a:chExt cx="0" cy="0"/>
        </a:xfrm>
      </p:grpSpPr>
      <p:grpSp>
        <p:nvGrpSpPr>
          <p:cNvPr id="6" name="Group 5"/>
          <p:cNvGrpSpPr/>
          <p:nvPr userDrawn="1"/>
        </p:nvGrpSpPr>
        <p:grpSpPr>
          <a:xfrm>
            <a:off x="0" y="1716245"/>
            <a:ext cx="9144000" cy="3843724"/>
            <a:chOff x="0" y="8787280"/>
            <a:chExt cx="46816963" cy="19680105"/>
          </a:xfrm>
        </p:grpSpPr>
        <p:sp>
          <p:nvSpPr>
            <p:cNvPr id="7"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8"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0" name="Text Placeholder 2"/>
          <p:cNvSpPr>
            <a:spLocks noGrp="1"/>
          </p:cNvSpPr>
          <p:nvPr>
            <p:ph type="body" sz="quarter" idx="11"/>
          </p:nvPr>
        </p:nvSpPr>
        <p:spPr>
          <a:xfrm>
            <a:off x="385507" y="190499"/>
            <a:ext cx="8333191" cy="361371"/>
          </a:xfrm>
          <a:prstGeom prst="rect">
            <a:avLst/>
          </a:prstGeo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a:prstGeom prst="rect">
            <a:avLst/>
          </a:prstGeo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9"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19" name="Text Placeholder 2"/>
          <p:cNvSpPr>
            <a:spLocks noGrp="1"/>
          </p:cNvSpPr>
          <p:nvPr>
            <p:ph type="body" sz="quarter" idx="19" hasCustomPrompt="1"/>
          </p:nvPr>
        </p:nvSpPr>
        <p:spPr>
          <a:xfrm>
            <a:off x="5408567" y="1275544"/>
            <a:ext cx="3310130" cy="2775460"/>
          </a:xfrm>
        </p:spPr>
        <p:txBody>
          <a:bodyPr anchor="ctr">
            <a:normAutofit/>
          </a:bodyPr>
          <a:lstStyle>
            <a:lvl1pPr marL="0" indent="0" algn="l">
              <a:lnSpc>
                <a:spcPts val="3020"/>
              </a:lnSpc>
              <a:buNone/>
              <a:defRPr sz="22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
        <p:nvSpPr>
          <p:cNvPr id="17" name="TextBox 16"/>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6337" y="1213131"/>
            <a:ext cx="5106154" cy="3739116"/>
          </a:xfrm>
          <a:prstGeom prst="rect">
            <a:avLst/>
          </a:prstGeom>
        </p:spPr>
      </p:pic>
      <p:sp>
        <p:nvSpPr>
          <p:cNvPr id="16" name="Picture Placeholder 22"/>
          <p:cNvSpPr>
            <a:spLocks noGrp="1"/>
          </p:cNvSpPr>
          <p:nvPr>
            <p:ph type="pic" sz="quarter" idx="13" hasCustomPrompt="1"/>
          </p:nvPr>
        </p:nvSpPr>
        <p:spPr>
          <a:xfrm>
            <a:off x="418639" y="1394666"/>
            <a:ext cx="4695538" cy="2570751"/>
          </a:xfrm>
          <a:prstGeom prst="rect">
            <a:avLst/>
          </a:prstGeom>
        </p:spPr>
        <p:txBody>
          <a:bodyPr/>
          <a:lstStyle>
            <a:lvl1pPr algn="ctr">
              <a:buNone/>
              <a:defRPr sz="1686" baseline="0">
                <a:solidFill>
                  <a:schemeClr val="bg1"/>
                </a:solidFill>
              </a:defRPr>
            </a:lvl1pPr>
          </a:lstStyle>
          <a:p>
            <a:r>
              <a:rPr lang="en-US" dirty="0">
                <a:solidFill>
                  <a:schemeClr val="bg1"/>
                </a:solidFill>
              </a:rPr>
              <a:t>Click icon to insert screenshot picture</a:t>
            </a:r>
            <a:endParaRPr lang="en-IN"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01">
    <p:spTree>
      <p:nvGrpSpPr>
        <p:cNvPr id="1" name=""/>
        <p:cNvGrpSpPr/>
        <p:nvPr/>
      </p:nvGrpSpPr>
      <p:grpSpPr>
        <a:xfrm>
          <a:off x="0" y="0"/>
          <a:ext cx="0" cy="0"/>
          <a:chOff x="0" y="0"/>
          <a:chExt cx="0" cy="0"/>
        </a:xfrm>
      </p:grpSpPr>
      <p:grpSp>
        <p:nvGrpSpPr>
          <p:cNvPr id="6" name="Group 5"/>
          <p:cNvGrpSpPr/>
          <p:nvPr userDrawn="1"/>
        </p:nvGrpSpPr>
        <p:grpSpPr>
          <a:xfrm>
            <a:off x="0" y="1716245"/>
            <a:ext cx="9144000" cy="3843724"/>
            <a:chOff x="0" y="8787280"/>
            <a:chExt cx="46816963" cy="19680105"/>
          </a:xfrm>
        </p:grpSpPr>
        <p:sp>
          <p:nvSpPr>
            <p:cNvPr id="7"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8"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0" name="Text Placeholder 2"/>
          <p:cNvSpPr>
            <a:spLocks noGrp="1"/>
          </p:cNvSpPr>
          <p:nvPr>
            <p:ph type="body" sz="quarter" idx="11"/>
          </p:nvPr>
        </p:nvSpPr>
        <p:spPr>
          <a:xfrm>
            <a:off x="385507" y="190499"/>
            <a:ext cx="8333191" cy="361371"/>
          </a:xfrm>
          <a:prstGeom prst="rect">
            <a:avLst/>
          </a:prstGeo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a:prstGeom prst="rect">
            <a:avLst/>
          </a:prstGeo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9"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19" name="Text Placeholder 2"/>
          <p:cNvSpPr>
            <a:spLocks noGrp="1"/>
          </p:cNvSpPr>
          <p:nvPr>
            <p:ph type="body" sz="quarter" idx="19" hasCustomPrompt="1"/>
          </p:nvPr>
        </p:nvSpPr>
        <p:spPr>
          <a:xfrm>
            <a:off x="5408567" y="1518127"/>
            <a:ext cx="3310130" cy="2775460"/>
          </a:xfrm>
        </p:spPr>
        <p:txBody>
          <a:bodyPr anchor="ctr">
            <a:normAutofit/>
          </a:bodyPr>
          <a:lstStyle>
            <a:lvl1pPr marL="0" indent="0" algn="l">
              <a:lnSpc>
                <a:spcPts val="3020"/>
              </a:lnSpc>
              <a:buNone/>
              <a:defRPr sz="22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pic>
        <p:nvPicPr>
          <p:cNvPr id="17" name="Picture 16" descr="landing-page-ed.png"/>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1345968"/>
            <a:ext cx="5695954" cy="3454632"/>
          </a:xfrm>
          <a:prstGeom prst="rect">
            <a:avLst/>
          </a:prstGeom>
        </p:spPr>
      </p:pic>
      <p:sp>
        <p:nvSpPr>
          <p:cNvPr id="18" name="Rectangle 17"/>
          <p:cNvSpPr/>
          <p:nvPr userDrawn="1"/>
        </p:nvSpPr>
        <p:spPr>
          <a:xfrm>
            <a:off x="718513" y="1611627"/>
            <a:ext cx="4297680" cy="269318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6"/>
          </a:p>
        </p:txBody>
      </p:sp>
      <p:sp>
        <p:nvSpPr>
          <p:cNvPr id="22" name="Picture Placeholder 22"/>
          <p:cNvSpPr>
            <a:spLocks noGrp="1"/>
          </p:cNvSpPr>
          <p:nvPr>
            <p:ph type="pic" sz="quarter" idx="20" hasCustomPrompt="1"/>
          </p:nvPr>
        </p:nvSpPr>
        <p:spPr>
          <a:xfrm>
            <a:off x="716209" y="1635604"/>
            <a:ext cx="4290301" cy="2692615"/>
          </a:xfrm>
          <a:prstGeom prst="rect">
            <a:avLst/>
          </a:prstGeom>
        </p:spPr>
        <p:txBody>
          <a:bodyPr/>
          <a:lstStyle>
            <a:lvl1pPr algn="ctr">
              <a:buNone/>
              <a:defRPr sz="1686" baseline="0">
                <a:solidFill>
                  <a:schemeClr val="bg1"/>
                </a:solidFill>
              </a:defRPr>
            </a:lvl1pPr>
          </a:lstStyle>
          <a:p>
            <a:r>
              <a:rPr lang="en-US" dirty="0">
                <a:solidFill>
                  <a:schemeClr val="bg1"/>
                </a:solidFill>
              </a:rPr>
              <a:t>Click icon to insert screenshot picture</a:t>
            </a:r>
            <a:endParaRPr lang="en-IN" dirty="0"/>
          </a:p>
        </p:txBody>
      </p:sp>
      <p:sp>
        <p:nvSpPr>
          <p:cNvPr id="14" name="TextBox 13"/>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01">
    <p:spTree>
      <p:nvGrpSpPr>
        <p:cNvPr id="1" name=""/>
        <p:cNvGrpSpPr/>
        <p:nvPr/>
      </p:nvGrpSpPr>
      <p:grpSpPr>
        <a:xfrm>
          <a:off x="0" y="0"/>
          <a:ext cx="0" cy="0"/>
          <a:chOff x="0" y="0"/>
          <a:chExt cx="0" cy="0"/>
        </a:xfrm>
      </p:grpSpPr>
      <p:grpSp>
        <p:nvGrpSpPr>
          <p:cNvPr id="6" name="Group 5"/>
          <p:cNvGrpSpPr/>
          <p:nvPr userDrawn="1"/>
        </p:nvGrpSpPr>
        <p:grpSpPr>
          <a:xfrm>
            <a:off x="0" y="1716245"/>
            <a:ext cx="9144000" cy="3843724"/>
            <a:chOff x="0" y="8787280"/>
            <a:chExt cx="46816963" cy="19680105"/>
          </a:xfrm>
        </p:grpSpPr>
        <p:sp>
          <p:nvSpPr>
            <p:cNvPr id="7"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8"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0" name="Text Placeholder 2"/>
          <p:cNvSpPr>
            <a:spLocks noGrp="1"/>
          </p:cNvSpPr>
          <p:nvPr>
            <p:ph type="body" sz="quarter" idx="11"/>
          </p:nvPr>
        </p:nvSpPr>
        <p:spPr>
          <a:xfrm>
            <a:off x="385507" y="190499"/>
            <a:ext cx="8333191" cy="361371"/>
          </a:xfrm>
          <a:prstGeom prst="rect">
            <a:avLst/>
          </a:prstGeo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a:prstGeom prst="rect">
            <a:avLst/>
          </a:prstGeo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9"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19" name="Text Placeholder 2"/>
          <p:cNvSpPr>
            <a:spLocks noGrp="1"/>
          </p:cNvSpPr>
          <p:nvPr>
            <p:ph type="body" sz="quarter" idx="19" hasCustomPrompt="1"/>
          </p:nvPr>
        </p:nvSpPr>
        <p:spPr>
          <a:xfrm>
            <a:off x="4837880" y="1656092"/>
            <a:ext cx="3774492" cy="2775460"/>
          </a:xfrm>
        </p:spPr>
        <p:txBody>
          <a:bodyPr anchor="ctr">
            <a:normAutofit/>
          </a:bodyPr>
          <a:lstStyle>
            <a:lvl1pPr marL="0" indent="0" algn="l">
              <a:lnSpc>
                <a:spcPts val="3020"/>
              </a:lnSpc>
              <a:buNone/>
              <a:defRPr sz="22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24872" y="918409"/>
            <a:ext cx="2688895" cy="4250826"/>
          </a:xfrm>
          <a:prstGeom prst="rect">
            <a:avLst/>
          </a:prstGeom>
        </p:spPr>
      </p:pic>
      <p:sp>
        <p:nvSpPr>
          <p:cNvPr id="15" name="Rectangle 14"/>
          <p:cNvSpPr/>
          <p:nvPr userDrawn="1"/>
        </p:nvSpPr>
        <p:spPr>
          <a:xfrm>
            <a:off x="1410743" y="1509826"/>
            <a:ext cx="1922990" cy="305219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6"/>
          </a:p>
        </p:txBody>
      </p:sp>
      <p:sp>
        <p:nvSpPr>
          <p:cNvPr id="16" name="Picture Placeholder 22"/>
          <p:cNvSpPr>
            <a:spLocks noGrp="1"/>
          </p:cNvSpPr>
          <p:nvPr>
            <p:ph type="pic" sz="quarter" idx="20" hasCustomPrompt="1"/>
          </p:nvPr>
        </p:nvSpPr>
        <p:spPr>
          <a:xfrm>
            <a:off x="1412394" y="1510150"/>
            <a:ext cx="1919689" cy="3051544"/>
          </a:xfrm>
          <a:prstGeom prst="rect">
            <a:avLst/>
          </a:prstGeom>
        </p:spPr>
        <p:txBody>
          <a:bodyPr/>
          <a:lstStyle>
            <a:lvl1pPr marL="7938" indent="-7938" algn="ctr">
              <a:buNone/>
              <a:tabLst/>
              <a:defRPr sz="1686" baseline="0">
                <a:solidFill>
                  <a:schemeClr val="bg1"/>
                </a:solidFill>
              </a:defRPr>
            </a:lvl1pPr>
          </a:lstStyle>
          <a:p>
            <a:r>
              <a:rPr lang="en-US" dirty="0">
                <a:solidFill>
                  <a:schemeClr val="bg1"/>
                </a:solidFill>
              </a:rPr>
              <a:t>Click icon to insert screenshot picture or drag and drop</a:t>
            </a:r>
            <a:endParaRPr lang="en-IN" dirty="0"/>
          </a:p>
        </p:txBody>
      </p:sp>
      <p:sp>
        <p:nvSpPr>
          <p:cNvPr id="14" name="TextBox 13"/>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pic>
        <p:nvPicPr>
          <p:cNvPr id="3" name="Picture 2"/>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3274190" y="2327291"/>
            <a:ext cx="1476657" cy="2687883"/>
          </a:xfrm>
          <a:prstGeom prst="rect">
            <a:avLst/>
          </a:prstGeom>
        </p:spPr>
      </p:pic>
      <p:sp>
        <p:nvSpPr>
          <p:cNvPr id="18" name="Picture Placeholder 22"/>
          <p:cNvSpPr>
            <a:spLocks noGrp="1"/>
          </p:cNvSpPr>
          <p:nvPr>
            <p:ph type="pic" sz="quarter" idx="21" hasCustomPrompt="1"/>
          </p:nvPr>
        </p:nvSpPr>
        <p:spPr>
          <a:xfrm>
            <a:off x="3432508" y="2680512"/>
            <a:ext cx="1148549" cy="2020506"/>
          </a:xfrm>
          <a:prstGeom prst="rect">
            <a:avLst/>
          </a:prstGeom>
        </p:spPr>
        <p:txBody>
          <a:bodyPr/>
          <a:lstStyle>
            <a:lvl1pPr marL="7938" indent="-7938" algn="ctr">
              <a:buNone/>
              <a:tabLst/>
              <a:defRPr sz="1686" baseline="0">
                <a:solidFill>
                  <a:schemeClr val="bg1"/>
                </a:solidFill>
              </a:defRPr>
            </a:lvl1pPr>
          </a:lstStyle>
          <a:p>
            <a:r>
              <a:rPr lang="en-US" dirty="0">
                <a:solidFill>
                  <a:schemeClr val="bg1"/>
                </a:solidFill>
              </a:rPr>
              <a:t>Click icon to insert screenshot picture</a:t>
            </a:r>
            <a:endParaRPr lang="en-IN"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01">
    <p:spTree>
      <p:nvGrpSpPr>
        <p:cNvPr id="1" name=""/>
        <p:cNvGrpSpPr/>
        <p:nvPr/>
      </p:nvGrpSpPr>
      <p:grpSpPr>
        <a:xfrm>
          <a:off x="0" y="0"/>
          <a:ext cx="0" cy="0"/>
          <a:chOff x="0" y="0"/>
          <a:chExt cx="0" cy="0"/>
        </a:xfrm>
      </p:grpSpPr>
      <p:grpSp>
        <p:nvGrpSpPr>
          <p:cNvPr id="6" name="Group 5"/>
          <p:cNvGrpSpPr/>
          <p:nvPr userDrawn="1"/>
        </p:nvGrpSpPr>
        <p:grpSpPr>
          <a:xfrm>
            <a:off x="0" y="1716245"/>
            <a:ext cx="9144000" cy="3843724"/>
            <a:chOff x="0" y="8787280"/>
            <a:chExt cx="46816963" cy="19680105"/>
          </a:xfrm>
        </p:grpSpPr>
        <p:sp>
          <p:nvSpPr>
            <p:cNvPr id="7"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8"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0" name="Text Placeholder 2"/>
          <p:cNvSpPr>
            <a:spLocks noGrp="1"/>
          </p:cNvSpPr>
          <p:nvPr>
            <p:ph type="body" sz="quarter" idx="11"/>
          </p:nvPr>
        </p:nvSpPr>
        <p:spPr>
          <a:xfrm>
            <a:off x="385507" y="190499"/>
            <a:ext cx="8333191" cy="361371"/>
          </a:xfrm>
          <a:prstGeom prst="rect">
            <a:avLst/>
          </a:prstGeo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a:prstGeom prst="rect">
            <a:avLst/>
          </a:prstGeo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9"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19" name="Text Placeholder 2"/>
          <p:cNvSpPr>
            <a:spLocks noGrp="1"/>
          </p:cNvSpPr>
          <p:nvPr>
            <p:ph type="body" sz="quarter" idx="19" hasCustomPrompt="1"/>
          </p:nvPr>
        </p:nvSpPr>
        <p:spPr>
          <a:xfrm>
            <a:off x="4216322" y="1656092"/>
            <a:ext cx="4396050" cy="2775460"/>
          </a:xfrm>
        </p:spPr>
        <p:txBody>
          <a:bodyPr anchor="ctr">
            <a:normAutofit/>
          </a:bodyPr>
          <a:lstStyle>
            <a:lvl1pPr marL="0" indent="0" algn="l">
              <a:lnSpc>
                <a:spcPts val="3020"/>
              </a:lnSpc>
              <a:buNone/>
              <a:defRPr sz="22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59836" y="918409"/>
            <a:ext cx="2688895" cy="4250826"/>
          </a:xfrm>
          <a:prstGeom prst="rect">
            <a:avLst/>
          </a:prstGeom>
        </p:spPr>
      </p:pic>
      <p:sp>
        <p:nvSpPr>
          <p:cNvPr id="15" name="Rectangle 14"/>
          <p:cNvSpPr/>
          <p:nvPr userDrawn="1"/>
        </p:nvSpPr>
        <p:spPr>
          <a:xfrm>
            <a:off x="1745707" y="1509826"/>
            <a:ext cx="1922990" cy="305219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6"/>
          </a:p>
        </p:txBody>
      </p:sp>
      <p:sp>
        <p:nvSpPr>
          <p:cNvPr id="16" name="Picture Placeholder 22"/>
          <p:cNvSpPr>
            <a:spLocks noGrp="1"/>
          </p:cNvSpPr>
          <p:nvPr>
            <p:ph type="pic" sz="quarter" idx="20" hasCustomPrompt="1"/>
          </p:nvPr>
        </p:nvSpPr>
        <p:spPr>
          <a:xfrm>
            <a:off x="1747358" y="1510150"/>
            <a:ext cx="1919689" cy="3051544"/>
          </a:xfrm>
          <a:prstGeom prst="rect">
            <a:avLst/>
          </a:prstGeom>
        </p:spPr>
        <p:txBody>
          <a:bodyPr/>
          <a:lstStyle>
            <a:lvl1pPr algn="ctr">
              <a:buNone/>
              <a:defRPr sz="1686" baseline="0">
                <a:solidFill>
                  <a:schemeClr val="bg1"/>
                </a:solidFill>
              </a:defRPr>
            </a:lvl1pPr>
          </a:lstStyle>
          <a:p>
            <a:r>
              <a:rPr lang="en-US" dirty="0">
                <a:solidFill>
                  <a:schemeClr val="bg1"/>
                </a:solidFill>
              </a:rPr>
              <a:t>Click icon to insert screenshot picture</a:t>
            </a:r>
            <a:endParaRPr lang="en-IN" dirty="0"/>
          </a:p>
        </p:txBody>
      </p:sp>
      <p:sp>
        <p:nvSpPr>
          <p:cNvPr id="14" name="TextBox 13"/>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01">
    <p:spTree>
      <p:nvGrpSpPr>
        <p:cNvPr id="1" name=""/>
        <p:cNvGrpSpPr/>
        <p:nvPr/>
      </p:nvGrpSpPr>
      <p:grpSpPr>
        <a:xfrm>
          <a:off x="0" y="0"/>
          <a:ext cx="0" cy="0"/>
          <a:chOff x="0" y="0"/>
          <a:chExt cx="0" cy="0"/>
        </a:xfrm>
      </p:grpSpPr>
      <p:grpSp>
        <p:nvGrpSpPr>
          <p:cNvPr id="6" name="Group 5"/>
          <p:cNvGrpSpPr/>
          <p:nvPr userDrawn="1"/>
        </p:nvGrpSpPr>
        <p:grpSpPr>
          <a:xfrm>
            <a:off x="0" y="1716245"/>
            <a:ext cx="9144000" cy="3843724"/>
            <a:chOff x="0" y="8787280"/>
            <a:chExt cx="46816963" cy="19680105"/>
          </a:xfrm>
        </p:grpSpPr>
        <p:sp>
          <p:nvSpPr>
            <p:cNvPr id="7"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8"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0" name="Text Placeholder 2"/>
          <p:cNvSpPr>
            <a:spLocks noGrp="1"/>
          </p:cNvSpPr>
          <p:nvPr>
            <p:ph type="body" sz="quarter" idx="11"/>
          </p:nvPr>
        </p:nvSpPr>
        <p:spPr>
          <a:xfrm>
            <a:off x="385507" y="190499"/>
            <a:ext cx="8333191" cy="361371"/>
          </a:xfrm>
          <a:prstGeom prst="rect">
            <a:avLst/>
          </a:prstGeo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a:prstGeom prst="rect">
            <a:avLst/>
          </a:prstGeo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9"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19" name="Text Placeholder 2"/>
          <p:cNvSpPr>
            <a:spLocks noGrp="1"/>
          </p:cNvSpPr>
          <p:nvPr>
            <p:ph type="body" sz="quarter" idx="19" hasCustomPrompt="1"/>
          </p:nvPr>
        </p:nvSpPr>
        <p:spPr>
          <a:xfrm>
            <a:off x="5256965" y="1529350"/>
            <a:ext cx="3400671" cy="2775460"/>
          </a:xfrm>
        </p:spPr>
        <p:txBody>
          <a:bodyPr anchor="ctr">
            <a:normAutofit/>
          </a:bodyPr>
          <a:lstStyle>
            <a:lvl1pPr marL="0" indent="0" algn="l">
              <a:lnSpc>
                <a:spcPts val="3020"/>
              </a:lnSpc>
              <a:buNone/>
              <a:defRPr sz="22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
        <p:nvSpPr>
          <p:cNvPr id="14" name="TextBox 13"/>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7538" y="1305794"/>
            <a:ext cx="4950765" cy="3193708"/>
          </a:xfrm>
          <a:prstGeom prst="rect">
            <a:avLst/>
          </a:prstGeom>
        </p:spPr>
      </p:pic>
      <p:sp>
        <p:nvSpPr>
          <p:cNvPr id="16" name="Picture Placeholder 22"/>
          <p:cNvSpPr>
            <a:spLocks noGrp="1"/>
          </p:cNvSpPr>
          <p:nvPr>
            <p:ph type="pic" sz="quarter" idx="20" hasCustomPrompt="1"/>
          </p:nvPr>
        </p:nvSpPr>
        <p:spPr>
          <a:xfrm>
            <a:off x="896293" y="1783532"/>
            <a:ext cx="3666653" cy="2272421"/>
          </a:xfrm>
          <a:prstGeom prst="rect">
            <a:avLst/>
          </a:prstGeom>
        </p:spPr>
        <p:txBody>
          <a:bodyPr/>
          <a:lstStyle>
            <a:lvl1pPr algn="ctr">
              <a:buNone/>
              <a:defRPr sz="1686" baseline="0">
                <a:solidFill>
                  <a:schemeClr val="bg1"/>
                </a:solidFill>
              </a:defRPr>
            </a:lvl1pPr>
          </a:lstStyle>
          <a:p>
            <a:r>
              <a:rPr lang="en-US" dirty="0">
                <a:solidFill>
                  <a:schemeClr val="bg1"/>
                </a:solidFill>
              </a:rPr>
              <a:t>Click icon to insert screenshot picture</a:t>
            </a:r>
            <a:endParaRPr lang="en-IN"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01">
    <p:spTree>
      <p:nvGrpSpPr>
        <p:cNvPr id="1" name=""/>
        <p:cNvGrpSpPr/>
        <p:nvPr/>
      </p:nvGrpSpPr>
      <p:grpSpPr>
        <a:xfrm>
          <a:off x="0" y="0"/>
          <a:ext cx="0" cy="0"/>
          <a:chOff x="0" y="0"/>
          <a:chExt cx="0" cy="0"/>
        </a:xfrm>
      </p:grpSpPr>
      <p:grpSp>
        <p:nvGrpSpPr>
          <p:cNvPr id="6" name="Group 5"/>
          <p:cNvGrpSpPr/>
          <p:nvPr userDrawn="1"/>
        </p:nvGrpSpPr>
        <p:grpSpPr>
          <a:xfrm>
            <a:off x="0" y="1716245"/>
            <a:ext cx="9144000" cy="3843724"/>
            <a:chOff x="0" y="8787280"/>
            <a:chExt cx="46816963" cy="19680105"/>
          </a:xfrm>
        </p:grpSpPr>
        <p:sp>
          <p:nvSpPr>
            <p:cNvPr id="7"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8"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0" name="Text Placeholder 2"/>
          <p:cNvSpPr>
            <a:spLocks noGrp="1"/>
          </p:cNvSpPr>
          <p:nvPr>
            <p:ph type="body" sz="quarter" idx="11"/>
          </p:nvPr>
        </p:nvSpPr>
        <p:spPr>
          <a:xfrm>
            <a:off x="385507" y="190499"/>
            <a:ext cx="8333191" cy="361371"/>
          </a:xfrm>
          <a:prstGeom prst="rect">
            <a:avLst/>
          </a:prstGeo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a:prstGeom prst="rect">
            <a:avLst/>
          </a:prstGeo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9"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19" name="Text Placeholder 2"/>
          <p:cNvSpPr>
            <a:spLocks noGrp="1"/>
          </p:cNvSpPr>
          <p:nvPr>
            <p:ph type="body" sz="quarter" idx="19" hasCustomPrompt="1"/>
          </p:nvPr>
        </p:nvSpPr>
        <p:spPr>
          <a:xfrm>
            <a:off x="3797758" y="1672044"/>
            <a:ext cx="4396050" cy="2775460"/>
          </a:xfrm>
        </p:spPr>
        <p:txBody>
          <a:bodyPr anchor="ctr">
            <a:normAutofit/>
          </a:bodyPr>
          <a:lstStyle>
            <a:lvl1pPr marL="0" indent="0" algn="l">
              <a:lnSpc>
                <a:spcPts val="3020"/>
              </a:lnSpc>
              <a:buNone/>
              <a:defRPr sz="22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
        <p:nvSpPr>
          <p:cNvPr id="14" name="TextBox 13"/>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pic>
        <p:nvPicPr>
          <p:cNvPr id="18" name="Picture 17" descr="twitter-stopbullying.png"/>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440060" y="926702"/>
            <a:ext cx="2129413" cy="4151975"/>
          </a:xfrm>
          <a:prstGeom prst="rect">
            <a:avLst/>
          </a:prstGeom>
        </p:spPr>
      </p:pic>
      <p:sp>
        <p:nvSpPr>
          <p:cNvPr id="22" name="Rectangle 21"/>
          <p:cNvSpPr/>
          <p:nvPr userDrawn="1"/>
        </p:nvSpPr>
        <p:spPr>
          <a:xfrm>
            <a:off x="1660022" y="1549906"/>
            <a:ext cx="1706291" cy="298783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6"/>
          </a:p>
        </p:txBody>
      </p:sp>
      <p:sp>
        <p:nvSpPr>
          <p:cNvPr id="23" name="Picture Placeholder 22"/>
          <p:cNvSpPr>
            <a:spLocks noGrp="1"/>
          </p:cNvSpPr>
          <p:nvPr>
            <p:ph type="pic" sz="quarter" idx="20" hasCustomPrompt="1"/>
          </p:nvPr>
        </p:nvSpPr>
        <p:spPr>
          <a:xfrm>
            <a:off x="1660022" y="1549906"/>
            <a:ext cx="1706291" cy="2987832"/>
          </a:xfrm>
          <a:prstGeom prst="rect">
            <a:avLst/>
          </a:prstGeom>
        </p:spPr>
        <p:txBody>
          <a:bodyPr/>
          <a:lstStyle>
            <a:lvl1pPr marL="0" indent="0" algn="ctr">
              <a:buNone/>
              <a:defRPr sz="1686" baseline="0">
                <a:solidFill>
                  <a:schemeClr val="bg1"/>
                </a:solidFill>
              </a:defRPr>
            </a:lvl1pPr>
          </a:lstStyle>
          <a:p>
            <a:r>
              <a:rPr lang="en-US" dirty="0">
                <a:solidFill>
                  <a:schemeClr val="bg1"/>
                </a:solidFill>
              </a:rPr>
              <a:t>Click icon to insert screenshot picture</a:t>
            </a:r>
            <a:endParaRPr lang="en-IN" dirty="0"/>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370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01">
    <p:spTree>
      <p:nvGrpSpPr>
        <p:cNvPr id="1" name=""/>
        <p:cNvGrpSpPr/>
        <p:nvPr/>
      </p:nvGrpSpPr>
      <p:grpSpPr>
        <a:xfrm>
          <a:off x="0" y="0"/>
          <a:ext cx="0" cy="0"/>
          <a:chOff x="0" y="0"/>
          <a:chExt cx="0" cy="0"/>
        </a:xfrm>
      </p:grpSpPr>
      <p:grpSp>
        <p:nvGrpSpPr>
          <p:cNvPr id="6" name="Group 5"/>
          <p:cNvGrpSpPr/>
          <p:nvPr userDrawn="1"/>
        </p:nvGrpSpPr>
        <p:grpSpPr>
          <a:xfrm>
            <a:off x="-159026" y="-1324428"/>
            <a:ext cx="9303026" cy="3843724"/>
            <a:chOff x="0" y="8787280"/>
            <a:chExt cx="46816963" cy="19680105"/>
          </a:xfrm>
        </p:grpSpPr>
        <p:sp>
          <p:nvSpPr>
            <p:cNvPr id="7"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8"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0" name="Text Placeholder 2"/>
          <p:cNvSpPr>
            <a:spLocks noGrp="1"/>
          </p:cNvSpPr>
          <p:nvPr>
            <p:ph type="body" sz="quarter" idx="11"/>
          </p:nvPr>
        </p:nvSpPr>
        <p:spPr>
          <a:xfrm>
            <a:off x="385507" y="190499"/>
            <a:ext cx="8333191" cy="361371"/>
          </a:xfr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10"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13" name="TextBox 12"/>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
        <p:nvSpPr>
          <p:cNvPr id="3" name="Content Placeholder 2"/>
          <p:cNvSpPr>
            <a:spLocks noGrp="1"/>
          </p:cNvSpPr>
          <p:nvPr>
            <p:ph sz="quarter" idx="13"/>
          </p:nvPr>
        </p:nvSpPr>
        <p:spPr>
          <a:xfrm>
            <a:off x="407988" y="1163782"/>
            <a:ext cx="8416925" cy="3297093"/>
          </a:xfrm>
        </p:spPr>
        <p:txBody>
          <a:bodyPr/>
          <a:lstStyle>
            <a:lvl1pPr marL="0" indent="0">
              <a:spcAft>
                <a:spcPts val="600"/>
              </a:spcAft>
              <a:buNone/>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99E8BE-8203-E44E-B7B4-9A507008A52C}" type="slidenum">
              <a:rPr lang="en-US" smtClean="0"/>
              <a:t>‹#›</a:t>
            </a:fld>
            <a:endParaRPr lang="en-US" dirty="0"/>
          </a:p>
        </p:txBody>
      </p:sp>
    </p:spTree>
    <p:extLst>
      <p:ext uri="{BB962C8B-B14F-4D97-AF65-F5344CB8AC3E}">
        <p14:creationId xmlns:p14="http://schemas.microsoft.com/office/powerpoint/2010/main" val="2645809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99E8BE-8203-E44E-B7B4-9A507008A52C}" type="slidenum">
              <a:rPr lang="en-US" smtClean="0"/>
              <a:t>‹#›</a:t>
            </a:fld>
            <a:endParaRPr lang="en-US" dirty="0"/>
          </a:p>
        </p:txBody>
      </p:sp>
    </p:spTree>
    <p:extLst>
      <p:ext uri="{BB962C8B-B14F-4D97-AF65-F5344CB8AC3E}">
        <p14:creationId xmlns:p14="http://schemas.microsoft.com/office/powerpoint/2010/main" val="106261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01">
    <p:spTree>
      <p:nvGrpSpPr>
        <p:cNvPr id="1" name=""/>
        <p:cNvGrpSpPr/>
        <p:nvPr/>
      </p:nvGrpSpPr>
      <p:grpSpPr>
        <a:xfrm>
          <a:off x="0" y="0"/>
          <a:ext cx="0" cy="0"/>
          <a:chOff x="0" y="0"/>
          <a:chExt cx="0" cy="0"/>
        </a:xfrm>
      </p:grpSpPr>
      <p:grpSp>
        <p:nvGrpSpPr>
          <p:cNvPr id="6" name="Group 5"/>
          <p:cNvGrpSpPr/>
          <p:nvPr userDrawn="1"/>
        </p:nvGrpSpPr>
        <p:grpSpPr>
          <a:xfrm>
            <a:off x="-159026" y="-1324428"/>
            <a:ext cx="9303026" cy="3843724"/>
            <a:chOff x="0" y="8787280"/>
            <a:chExt cx="46816963" cy="19680105"/>
          </a:xfrm>
        </p:grpSpPr>
        <p:sp>
          <p:nvSpPr>
            <p:cNvPr id="7"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8"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0" name="Text Placeholder 2"/>
          <p:cNvSpPr>
            <a:spLocks noGrp="1"/>
          </p:cNvSpPr>
          <p:nvPr>
            <p:ph type="body" sz="quarter" idx="11"/>
          </p:nvPr>
        </p:nvSpPr>
        <p:spPr>
          <a:xfrm>
            <a:off x="385507" y="190499"/>
            <a:ext cx="8333191" cy="361371"/>
          </a:xfr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10"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13" name="TextBox 12"/>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
        <p:nvSpPr>
          <p:cNvPr id="3" name="Content Placeholder 2"/>
          <p:cNvSpPr>
            <a:spLocks noGrp="1"/>
          </p:cNvSpPr>
          <p:nvPr>
            <p:ph sz="quarter" idx="13"/>
          </p:nvPr>
        </p:nvSpPr>
        <p:spPr>
          <a:xfrm>
            <a:off x="407988" y="1163782"/>
            <a:ext cx="4083178" cy="3297093"/>
          </a:xfrm>
        </p:spPr>
        <p:txBody>
          <a:bodyPr numCol="1"/>
          <a:lstStyle>
            <a:lvl1pPr marL="0" indent="0">
              <a:spcAft>
                <a:spcPts val="600"/>
              </a:spcAft>
              <a:buNone/>
              <a:defRPr b="0"/>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4"/>
          </p:nvPr>
        </p:nvSpPr>
        <p:spPr>
          <a:xfrm>
            <a:off x="4635519" y="1163781"/>
            <a:ext cx="4083178" cy="3297093"/>
          </a:xfrm>
        </p:spPr>
        <p:txBody>
          <a:bodyPr numCol="1"/>
          <a:lstStyle>
            <a:lvl1pPr marL="0" indent="0">
              <a:spcAft>
                <a:spcPts val="600"/>
              </a:spcAft>
              <a:buNone/>
              <a:defRPr b="0"/>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01">
    <p:spTree>
      <p:nvGrpSpPr>
        <p:cNvPr id="1" name=""/>
        <p:cNvGrpSpPr/>
        <p:nvPr/>
      </p:nvGrpSpPr>
      <p:grpSpPr>
        <a:xfrm>
          <a:off x="0" y="0"/>
          <a:ext cx="0" cy="0"/>
          <a:chOff x="0" y="0"/>
          <a:chExt cx="0" cy="0"/>
        </a:xfrm>
      </p:grpSpPr>
      <p:grpSp>
        <p:nvGrpSpPr>
          <p:cNvPr id="6" name="Group 5"/>
          <p:cNvGrpSpPr/>
          <p:nvPr userDrawn="1"/>
        </p:nvGrpSpPr>
        <p:grpSpPr>
          <a:xfrm>
            <a:off x="-159026" y="-1324428"/>
            <a:ext cx="9303026" cy="3843724"/>
            <a:chOff x="0" y="8787280"/>
            <a:chExt cx="46816963" cy="19680105"/>
          </a:xfrm>
        </p:grpSpPr>
        <p:sp>
          <p:nvSpPr>
            <p:cNvPr id="7"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8"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0" name="Text Placeholder 2"/>
          <p:cNvSpPr>
            <a:spLocks noGrp="1"/>
          </p:cNvSpPr>
          <p:nvPr>
            <p:ph type="body" sz="quarter" idx="11"/>
          </p:nvPr>
        </p:nvSpPr>
        <p:spPr>
          <a:xfrm>
            <a:off x="385507" y="190499"/>
            <a:ext cx="8333191" cy="361371"/>
          </a:xfr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10"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13" name="TextBox 12"/>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olio &amp; Project 6">
    <p:spTree>
      <p:nvGrpSpPr>
        <p:cNvPr id="1" name=""/>
        <p:cNvGrpSpPr/>
        <p:nvPr/>
      </p:nvGrpSpPr>
      <p:grpSpPr>
        <a:xfrm>
          <a:off x="0" y="0"/>
          <a:ext cx="0" cy="0"/>
          <a:chOff x="0" y="0"/>
          <a:chExt cx="0" cy="0"/>
        </a:xfrm>
      </p:grpSpPr>
      <p:sp>
        <p:nvSpPr>
          <p:cNvPr id="42" name="Picture Placeholder 41"/>
          <p:cNvSpPr>
            <a:spLocks noGrp="1"/>
          </p:cNvSpPr>
          <p:nvPr>
            <p:ph type="pic" sz="quarter" idx="14" hasCustomPrompt="1"/>
          </p:nvPr>
        </p:nvSpPr>
        <p:spPr>
          <a:xfrm>
            <a:off x="385507" y="1439389"/>
            <a:ext cx="4014900" cy="2882473"/>
          </a:xfrm>
          <a:custGeom>
            <a:avLst/>
            <a:gdLst>
              <a:gd name="connsiteX0" fmla="*/ 0 w 4679951"/>
              <a:gd name="connsiteY0" fmla="*/ 0 h 2952750"/>
              <a:gd name="connsiteX1" fmla="*/ 4679951 w 4679951"/>
              <a:gd name="connsiteY1" fmla="*/ 0 h 2952750"/>
              <a:gd name="connsiteX2" fmla="*/ 4679951 w 4679951"/>
              <a:gd name="connsiteY2" fmla="*/ 2952750 h 2952750"/>
              <a:gd name="connsiteX3" fmla="*/ 0 w 4679951"/>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4679951" h="2952750">
                <a:moveTo>
                  <a:pt x="0" y="0"/>
                </a:moveTo>
                <a:lnTo>
                  <a:pt x="4679951" y="0"/>
                </a:lnTo>
                <a:lnTo>
                  <a:pt x="4679951" y="2952750"/>
                </a:lnTo>
                <a:lnTo>
                  <a:pt x="0" y="2952750"/>
                </a:lnTo>
                <a:close/>
              </a:path>
            </a:pathLst>
          </a:custGeom>
        </p:spPr>
        <p:txBody>
          <a:bodyPr wrap="square" anchor="ctr">
            <a:noAutofit/>
          </a:bodyPr>
          <a:lstStyle>
            <a:lvl1pPr marL="0" indent="0" algn="ctr">
              <a:buNone/>
              <a:defRPr sz="1350">
                <a:solidFill>
                  <a:schemeClr val="bg1">
                    <a:lumMod val="65000"/>
                  </a:schemeClr>
                </a:solidFill>
              </a:defRPr>
            </a:lvl1pPr>
          </a:lstStyle>
          <a:p>
            <a:r>
              <a:rPr lang="en-US" dirty="0"/>
              <a:t>Drag and drop image here</a:t>
            </a:r>
          </a:p>
        </p:txBody>
      </p:sp>
      <p:sp>
        <p:nvSpPr>
          <p:cNvPr id="43" name="Picture Placeholder 42"/>
          <p:cNvSpPr>
            <a:spLocks noGrp="1"/>
          </p:cNvSpPr>
          <p:nvPr>
            <p:ph type="pic" sz="quarter" idx="15" hasCustomPrompt="1"/>
          </p:nvPr>
        </p:nvSpPr>
        <p:spPr>
          <a:xfrm>
            <a:off x="4452080" y="1439388"/>
            <a:ext cx="2014622" cy="1417320"/>
          </a:xfrm>
          <a:custGeom>
            <a:avLst/>
            <a:gdLst>
              <a:gd name="connsiteX0" fmla="*/ 0 w 2339975"/>
              <a:gd name="connsiteY0" fmla="*/ 0 h 1476375"/>
              <a:gd name="connsiteX1" fmla="*/ 2339975 w 2339975"/>
              <a:gd name="connsiteY1" fmla="*/ 0 h 1476375"/>
              <a:gd name="connsiteX2" fmla="*/ 2339975 w 2339975"/>
              <a:gd name="connsiteY2" fmla="*/ 1476375 h 1476375"/>
              <a:gd name="connsiteX3" fmla="*/ 0 w 2339975"/>
              <a:gd name="connsiteY3" fmla="*/ 1476375 h 1476375"/>
            </a:gdLst>
            <a:ahLst/>
            <a:cxnLst>
              <a:cxn ang="0">
                <a:pos x="connsiteX0" y="connsiteY0"/>
              </a:cxn>
              <a:cxn ang="0">
                <a:pos x="connsiteX1" y="connsiteY1"/>
              </a:cxn>
              <a:cxn ang="0">
                <a:pos x="connsiteX2" y="connsiteY2"/>
              </a:cxn>
              <a:cxn ang="0">
                <a:pos x="connsiteX3" y="connsiteY3"/>
              </a:cxn>
            </a:cxnLst>
            <a:rect l="l" t="t" r="r" b="b"/>
            <a:pathLst>
              <a:path w="2339975" h="1476375">
                <a:moveTo>
                  <a:pt x="0" y="0"/>
                </a:moveTo>
                <a:lnTo>
                  <a:pt x="2339975" y="0"/>
                </a:lnTo>
                <a:lnTo>
                  <a:pt x="2339975" y="1476375"/>
                </a:lnTo>
                <a:lnTo>
                  <a:pt x="0" y="1476375"/>
                </a:lnTo>
                <a:close/>
              </a:path>
            </a:pathLst>
          </a:custGeom>
        </p:spPr>
        <p:txBody>
          <a:bodyPr wrap="square" anchor="ctr">
            <a:noAutofit/>
          </a:bodyPr>
          <a:lstStyle>
            <a:lvl1pPr marL="0" indent="0" algn="ctr">
              <a:buNone/>
              <a:defRPr sz="1350">
                <a:solidFill>
                  <a:schemeClr val="bg1">
                    <a:lumMod val="65000"/>
                  </a:schemeClr>
                </a:solidFill>
              </a:defRPr>
            </a:lvl1pPr>
          </a:lstStyle>
          <a:p>
            <a:r>
              <a:rPr lang="en-US" dirty="0"/>
              <a:t>Drag and drop image here</a:t>
            </a:r>
          </a:p>
        </p:txBody>
      </p:sp>
      <p:sp>
        <p:nvSpPr>
          <p:cNvPr id="44" name="Picture Placeholder 43"/>
          <p:cNvSpPr>
            <a:spLocks noGrp="1"/>
          </p:cNvSpPr>
          <p:nvPr>
            <p:ph type="pic" sz="quarter" idx="16" hasCustomPrompt="1"/>
          </p:nvPr>
        </p:nvSpPr>
        <p:spPr>
          <a:xfrm>
            <a:off x="6518375" y="1439388"/>
            <a:ext cx="2014622" cy="1417320"/>
          </a:xfrm>
          <a:custGeom>
            <a:avLst/>
            <a:gdLst>
              <a:gd name="connsiteX0" fmla="*/ 0 w 2339975"/>
              <a:gd name="connsiteY0" fmla="*/ 0 h 1476375"/>
              <a:gd name="connsiteX1" fmla="*/ 2339975 w 2339975"/>
              <a:gd name="connsiteY1" fmla="*/ 0 h 1476375"/>
              <a:gd name="connsiteX2" fmla="*/ 2339975 w 2339975"/>
              <a:gd name="connsiteY2" fmla="*/ 1476375 h 1476375"/>
              <a:gd name="connsiteX3" fmla="*/ 0 w 2339975"/>
              <a:gd name="connsiteY3" fmla="*/ 1476375 h 1476375"/>
            </a:gdLst>
            <a:ahLst/>
            <a:cxnLst>
              <a:cxn ang="0">
                <a:pos x="connsiteX0" y="connsiteY0"/>
              </a:cxn>
              <a:cxn ang="0">
                <a:pos x="connsiteX1" y="connsiteY1"/>
              </a:cxn>
              <a:cxn ang="0">
                <a:pos x="connsiteX2" y="connsiteY2"/>
              </a:cxn>
              <a:cxn ang="0">
                <a:pos x="connsiteX3" y="connsiteY3"/>
              </a:cxn>
            </a:cxnLst>
            <a:rect l="l" t="t" r="r" b="b"/>
            <a:pathLst>
              <a:path w="2339975" h="1476375">
                <a:moveTo>
                  <a:pt x="0" y="0"/>
                </a:moveTo>
                <a:lnTo>
                  <a:pt x="2339975" y="0"/>
                </a:lnTo>
                <a:lnTo>
                  <a:pt x="2339975" y="1476375"/>
                </a:lnTo>
                <a:lnTo>
                  <a:pt x="0" y="1476375"/>
                </a:lnTo>
                <a:close/>
              </a:path>
            </a:pathLst>
          </a:custGeom>
        </p:spPr>
        <p:txBody>
          <a:bodyPr wrap="square" anchor="ctr">
            <a:noAutofit/>
          </a:bodyPr>
          <a:lstStyle>
            <a:lvl1pPr marL="0" indent="0" algn="ctr">
              <a:buNone/>
              <a:defRPr sz="1350">
                <a:solidFill>
                  <a:schemeClr val="bg1">
                    <a:lumMod val="65000"/>
                  </a:schemeClr>
                </a:solidFill>
              </a:defRPr>
            </a:lvl1pPr>
          </a:lstStyle>
          <a:p>
            <a:r>
              <a:rPr lang="en-US" dirty="0"/>
              <a:t>Drag and drop image here</a:t>
            </a:r>
          </a:p>
        </p:txBody>
      </p:sp>
      <p:sp>
        <p:nvSpPr>
          <p:cNvPr id="45" name="Picture Placeholder 44"/>
          <p:cNvSpPr>
            <a:spLocks noGrp="1"/>
          </p:cNvSpPr>
          <p:nvPr>
            <p:ph type="pic" sz="quarter" idx="17" hasCustomPrompt="1"/>
          </p:nvPr>
        </p:nvSpPr>
        <p:spPr>
          <a:xfrm>
            <a:off x="4452081" y="2904542"/>
            <a:ext cx="2014622" cy="1417320"/>
          </a:xfrm>
          <a:custGeom>
            <a:avLst/>
            <a:gdLst>
              <a:gd name="connsiteX0" fmla="*/ 0 w 2339975"/>
              <a:gd name="connsiteY0" fmla="*/ 0 h 1476375"/>
              <a:gd name="connsiteX1" fmla="*/ 2339975 w 2339975"/>
              <a:gd name="connsiteY1" fmla="*/ 0 h 1476375"/>
              <a:gd name="connsiteX2" fmla="*/ 2339975 w 2339975"/>
              <a:gd name="connsiteY2" fmla="*/ 1476375 h 1476375"/>
              <a:gd name="connsiteX3" fmla="*/ 0 w 2339975"/>
              <a:gd name="connsiteY3" fmla="*/ 1476375 h 1476375"/>
            </a:gdLst>
            <a:ahLst/>
            <a:cxnLst>
              <a:cxn ang="0">
                <a:pos x="connsiteX0" y="connsiteY0"/>
              </a:cxn>
              <a:cxn ang="0">
                <a:pos x="connsiteX1" y="connsiteY1"/>
              </a:cxn>
              <a:cxn ang="0">
                <a:pos x="connsiteX2" y="connsiteY2"/>
              </a:cxn>
              <a:cxn ang="0">
                <a:pos x="connsiteX3" y="connsiteY3"/>
              </a:cxn>
            </a:cxnLst>
            <a:rect l="l" t="t" r="r" b="b"/>
            <a:pathLst>
              <a:path w="2339975" h="1476375">
                <a:moveTo>
                  <a:pt x="0" y="0"/>
                </a:moveTo>
                <a:lnTo>
                  <a:pt x="2339975" y="0"/>
                </a:lnTo>
                <a:lnTo>
                  <a:pt x="2339975" y="1476375"/>
                </a:lnTo>
                <a:lnTo>
                  <a:pt x="0" y="1476375"/>
                </a:lnTo>
                <a:close/>
              </a:path>
            </a:pathLst>
          </a:custGeom>
        </p:spPr>
        <p:txBody>
          <a:bodyPr wrap="square" anchor="ctr">
            <a:noAutofit/>
          </a:bodyPr>
          <a:lstStyle>
            <a:lvl1pPr marL="0" indent="0" algn="ctr">
              <a:buNone/>
              <a:defRPr sz="1350">
                <a:solidFill>
                  <a:schemeClr val="bg1">
                    <a:lumMod val="65000"/>
                  </a:schemeClr>
                </a:solidFill>
              </a:defRPr>
            </a:lvl1pPr>
          </a:lstStyle>
          <a:p>
            <a:r>
              <a:rPr lang="en-US" dirty="0"/>
              <a:t>Drag and drop image here</a:t>
            </a:r>
          </a:p>
        </p:txBody>
      </p:sp>
      <p:sp>
        <p:nvSpPr>
          <p:cNvPr id="46" name="Picture Placeholder 45"/>
          <p:cNvSpPr>
            <a:spLocks noGrp="1"/>
          </p:cNvSpPr>
          <p:nvPr>
            <p:ph type="pic" sz="quarter" idx="18" hasCustomPrompt="1"/>
          </p:nvPr>
        </p:nvSpPr>
        <p:spPr>
          <a:xfrm>
            <a:off x="6518375" y="2904542"/>
            <a:ext cx="2014622" cy="1417320"/>
          </a:xfrm>
          <a:custGeom>
            <a:avLst/>
            <a:gdLst>
              <a:gd name="connsiteX0" fmla="*/ 0 w 2339975"/>
              <a:gd name="connsiteY0" fmla="*/ 0 h 1476375"/>
              <a:gd name="connsiteX1" fmla="*/ 2339975 w 2339975"/>
              <a:gd name="connsiteY1" fmla="*/ 0 h 1476375"/>
              <a:gd name="connsiteX2" fmla="*/ 2339975 w 2339975"/>
              <a:gd name="connsiteY2" fmla="*/ 1476375 h 1476375"/>
              <a:gd name="connsiteX3" fmla="*/ 0 w 2339975"/>
              <a:gd name="connsiteY3" fmla="*/ 1476375 h 1476375"/>
            </a:gdLst>
            <a:ahLst/>
            <a:cxnLst>
              <a:cxn ang="0">
                <a:pos x="connsiteX0" y="connsiteY0"/>
              </a:cxn>
              <a:cxn ang="0">
                <a:pos x="connsiteX1" y="connsiteY1"/>
              </a:cxn>
              <a:cxn ang="0">
                <a:pos x="connsiteX2" y="connsiteY2"/>
              </a:cxn>
              <a:cxn ang="0">
                <a:pos x="connsiteX3" y="connsiteY3"/>
              </a:cxn>
            </a:cxnLst>
            <a:rect l="l" t="t" r="r" b="b"/>
            <a:pathLst>
              <a:path w="2339975" h="1476375">
                <a:moveTo>
                  <a:pt x="0" y="0"/>
                </a:moveTo>
                <a:lnTo>
                  <a:pt x="2339975" y="0"/>
                </a:lnTo>
                <a:lnTo>
                  <a:pt x="2339975" y="1476375"/>
                </a:lnTo>
                <a:lnTo>
                  <a:pt x="0" y="1476375"/>
                </a:lnTo>
                <a:close/>
              </a:path>
            </a:pathLst>
          </a:custGeom>
        </p:spPr>
        <p:txBody>
          <a:bodyPr wrap="square" anchor="ctr">
            <a:noAutofit/>
          </a:bodyPr>
          <a:lstStyle>
            <a:lvl1pPr marL="0" indent="0" algn="ctr">
              <a:buNone/>
              <a:defRPr sz="1350">
                <a:solidFill>
                  <a:schemeClr val="bg1">
                    <a:lumMod val="65000"/>
                  </a:schemeClr>
                </a:solidFill>
              </a:defRPr>
            </a:lvl1pPr>
          </a:lstStyle>
          <a:p>
            <a:r>
              <a:rPr lang="en-US" dirty="0"/>
              <a:t>Drag and drop image here</a:t>
            </a:r>
          </a:p>
        </p:txBody>
      </p:sp>
      <p:sp>
        <p:nvSpPr>
          <p:cNvPr id="14"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23" name="Text Placeholder 2"/>
          <p:cNvSpPr>
            <a:spLocks noGrp="1"/>
          </p:cNvSpPr>
          <p:nvPr>
            <p:ph type="body" sz="quarter" idx="11"/>
          </p:nvPr>
        </p:nvSpPr>
        <p:spPr>
          <a:xfrm>
            <a:off x="385507" y="190499"/>
            <a:ext cx="8333191" cy="361371"/>
          </a:xfr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4" name="Text Placeholder 2"/>
          <p:cNvSpPr>
            <a:spLocks noGrp="1"/>
          </p:cNvSpPr>
          <p:nvPr>
            <p:ph type="body" sz="quarter" idx="12" hasCustomPrompt="1"/>
          </p:nvPr>
        </p:nvSpPr>
        <p:spPr>
          <a:xfrm>
            <a:off x="1330536" y="599186"/>
            <a:ext cx="7388161" cy="28331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12" name="TextBox 11"/>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am Single 1">
    <p:spTree>
      <p:nvGrpSpPr>
        <p:cNvPr id="1" name=""/>
        <p:cNvGrpSpPr/>
        <p:nvPr/>
      </p:nvGrpSpPr>
      <p:grpSpPr>
        <a:xfrm>
          <a:off x="0" y="0"/>
          <a:ext cx="0" cy="0"/>
          <a:chOff x="0" y="0"/>
          <a:chExt cx="0" cy="0"/>
        </a:xfrm>
      </p:grpSpPr>
      <p:grpSp>
        <p:nvGrpSpPr>
          <p:cNvPr id="3" name="Group 2"/>
          <p:cNvGrpSpPr/>
          <p:nvPr userDrawn="1"/>
        </p:nvGrpSpPr>
        <p:grpSpPr>
          <a:xfrm>
            <a:off x="0" y="1716245"/>
            <a:ext cx="9144000" cy="3843724"/>
            <a:chOff x="0" y="8787280"/>
            <a:chExt cx="46816963" cy="19680105"/>
          </a:xfrm>
        </p:grpSpPr>
        <p:sp>
          <p:nvSpPr>
            <p:cNvPr id="4"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5"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7" name="Picture Placeholder 6"/>
          <p:cNvSpPr>
            <a:spLocks noGrp="1"/>
          </p:cNvSpPr>
          <p:nvPr>
            <p:ph type="pic" sz="quarter" idx="10" hasCustomPrompt="1"/>
          </p:nvPr>
        </p:nvSpPr>
        <p:spPr>
          <a:xfrm>
            <a:off x="5072233" y="1599073"/>
            <a:ext cx="2308403" cy="2308403"/>
          </a:xfrm>
          <a:prstGeom prst="ellipse">
            <a:avLst/>
          </a:prstGeom>
          <a:solidFill>
            <a:schemeClr val="bg1">
              <a:lumMod val="85000"/>
            </a:schemeClr>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bg1"/>
                </a:solidFill>
              </a:defRPr>
            </a:lvl1pPr>
          </a:lstStyle>
          <a:p>
            <a:r>
              <a:rPr lang="en-US" dirty="0"/>
              <a:t>Drag and drop image here</a:t>
            </a:r>
          </a:p>
        </p:txBody>
      </p:sp>
      <p:sp>
        <p:nvSpPr>
          <p:cNvPr id="11" name="Text Placeholder 2"/>
          <p:cNvSpPr>
            <a:spLocks noGrp="1"/>
          </p:cNvSpPr>
          <p:nvPr>
            <p:ph type="body" sz="quarter" idx="11"/>
          </p:nvPr>
        </p:nvSpPr>
        <p:spPr>
          <a:xfrm>
            <a:off x="385507" y="190499"/>
            <a:ext cx="8333191" cy="361371"/>
          </a:xfr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12" name="Text Placeholder 2"/>
          <p:cNvSpPr>
            <a:spLocks noGrp="1"/>
          </p:cNvSpPr>
          <p:nvPr>
            <p:ph type="body" sz="quarter" idx="12" hasCustomPrompt="1"/>
          </p:nvPr>
        </p:nvSpPr>
        <p:spPr>
          <a:xfrm>
            <a:off x="1330536" y="599186"/>
            <a:ext cx="7388161" cy="28331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13"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19" name="Content Placeholder 18"/>
          <p:cNvSpPr>
            <a:spLocks noGrp="1"/>
          </p:cNvSpPr>
          <p:nvPr>
            <p:ph sz="quarter" idx="13" hasCustomPrompt="1"/>
          </p:nvPr>
        </p:nvSpPr>
        <p:spPr>
          <a:xfrm>
            <a:off x="1213279" y="1709152"/>
            <a:ext cx="3475037" cy="2088244"/>
          </a:xfrm>
        </p:spPr>
        <p:txBody>
          <a:bodyPr anchor="ctr"/>
          <a:lstStyle>
            <a:lvl1pPr marL="0" indent="0" algn="r">
              <a:spcAft>
                <a:spcPts val="300"/>
              </a:spcAft>
              <a:buNone/>
              <a:defRPr sz="2400"/>
            </a:lvl1pPr>
            <a:lvl2pPr marL="9525" indent="0" algn="r">
              <a:spcAft>
                <a:spcPts val="1200"/>
              </a:spcAft>
              <a:buNone/>
              <a:tabLst/>
              <a:defRPr i="1">
                <a:solidFill>
                  <a:schemeClr val="tx1">
                    <a:lumMod val="50000"/>
                    <a:lumOff val="50000"/>
                  </a:schemeClr>
                </a:solidFill>
              </a:defRPr>
            </a:lvl2pPr>
            <a:lvl3pPr marL="30163" indent="0" algn="r">
              <a:buNone/>
              <a:tabLst/>
              <a:defRPr/>
            </a:lvl3pPr>
          </a:lstStyle>
          <a:p>
            <a:pPr lvl="0"/>
            <a:r>
              <a:rPr lang="en-US" dirty="0"/>
              <a:t>Speaker Name</a:t>
            </a:r>
          </a:p>
          <a:p>
            <a:pPr lvl="1"/>
            <a:r>
              <a:rPr lang="en-US" dirty="0"/>
              <a:t>Speaker title</a:t>
            </a:r>
          </a:p>
          <a:p>
            <a:pPr lvl="2"/>
            <a:r>
              <a:rPr lang="en-US" dirty="0"/>
              <a:t>Speaker Bio</a:t>
            </a:r>
          </a:p>
        </p:txBody>
      </p:sp>
      <p:sp>
        <p:nvSpPr>
          <p:cNvPr id="16" name="TextBox 15"/>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Tree>
    <p:extLst>
      <p:ext uri="{BB962C8B-B14F-4D97-AF65-F5344CB8AC3E}">
        <p14:creationId xmlns:p14="http://schemas.microsoft.com/office/powerpoint/2010/main" val="42517346"/>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am Single 1">
    <p:spTree>
      <p:nvGrpSpPr>
        <p:cNvPr id="1" name=""/>
        <p:cNvGrpSpPr/>
        <p:nvPr/>
      </p:nvGrpSpPr>
      <p:grpSpPr>
        <a:xfrm>
          <a:off x="0" y="0"/>
          <a:ext cx="0" cy="0"/>
          <a:chOff x="0" y="0"/>
          <a:chExt cx="0" cy="0"/>
        </a:xfrm>
      </p:grpSpPr>
      <p:grpSp>
        <p:nvGrpSpPr>
          <p:cNvPr id="3" name="Group 2"/>
          <p:cNvGrpSpPr/>
          <p:nvPr userDrawn="1"/>
        </p:nvGrpSpPr>
        <p:grpSpPr>
          <a:xfrm>
            <a:off x="0" y="1716245"/>
            <a:ext cx="9144000" cy="3843724"/>
            <a:chOff x="0" y="8787280"/>
            <a:chExt cx="46816963" cy="19680105"/>
          </a:xfrm>
        </p:grpSpPr>
        <p:sp>
          <p:nvSpPr>
            <p:cNvPr id="4"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5"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7" name="Picture Placeholder 6"/>
          <p:cNvSpPr>
            <a:spLocks noGrp="1"/>
          </p:cNvSpPr>
          <p:nvPr>
            <p:ph type="pic" sz="quarter" idx="10" hasCustomPrompt="1"/>
          </p:nvPr>
        </p:nvSpPr>
        <p:spPr>
          <a:xfrm>
            <a:off x="888160" y="1515177"/>
            <a:ext cx="2308403" cy="2308403"/>
          </a:xfrm>
          <a:prstGeom prst="ellipse">
            <a:avLst/>
          </a:prstGeom>
          <a:solidFill>
            <a:schemeClr val="bg1">
              <a:lumMod val="85000"/>
            </a:schemeClr>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bg1"/>
                </a:solidFill>
              </a:defRPr>
            </a:lvl1pPr>
          </a:lstStyle>
          <a:p>
            <a:r>
              <a:rPr lang="en-US" dirty="0"/>
              <a:t>Drag and drop image here</a:t>
            </a:r>
          </a:p>
        </p:txBody>
      </p:sp>
      <p:sp>
        <p:nvSpPr>
          <p:cNvPr id="11" name="Text Placeholder 2"/>
          <p:cNvSpPr>
            <a:spLocks noGrp="1"/>
          </p:cNvSpPr>
          <p:nvPr>
            <p:ph type="body" sz="quarter" idx="11"/>
          </p:nvPr>
        </p:nvSpPr>
        <p:spPr>
          <a:xfrm>
            <a:off x="385507" y="190499"/>
            <a:ext cx="8333191" cy="361371"/>
          </a:xfr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12" name="Text Placeholder 2"/>
          <p:cNvSpPr>
            <a:spLocks noGrp="1"/>
          </p:cNvSpPr>
          <p:nvPr>
            <p:ph type="body" sz="quarter" idx="12" hasCustomPrompt="1"/>
          </p:nvPr>
        </p:nvSpPr>
        <p:spPr>
          <a:xfrm>
            <a:off x="1330536" y="599186"/>
            <a:ext cx="7388161" cy="28331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13"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19" name="Content Placeholder 18"/>
          <p:cNvSpPr>
            <a:spLocks noGrp="1"/>
          </p:cNvSpPr>
          <p:nvPr>
            <p:ph sz="quarter" idx="13" hasCustomPrompt="1"/>
          </p:nvPr>
        </p:nvSpPr>
        <p:spPr>
          <a:xfrm>
            <a:off x="3623975" y="1625256"/>
            <a:ext cx="3475037" cy="2088244"/>
          </a:xfrm>
        </p:spPr>
        <p:txBody>
          <a:bodyPr anchor="ctr"/>
          <a:lstStyle>
            <a:lvl1pPr marL="0" indent="0" algn="l">
              <a:spcAft>
                <a:spcPts val="300"/>
              </a:spcAft>
              <a:buNone/>
              <a:defRPr sz="2400"/>
            </a:lvl1pPr>
            <a:lvl2pPr marL="9525" indent="0" algn="l">
              <a:spcAft>
                <a:spcPts val="1200"/>
              </a:spcAft>
              <a:buNone/>
              <a:tabLst/>
              <a:defRPr i="1">
                <a:solidFill>
                  <a:schemeClr val="tx1">
                    <a:lumMod val="50000"/>
                    <a:lumOff val="50000"/>
                  </a:schemeClr>
                </a:solidFill>
              </a:defRPr>
            </a:lvl2pPr>
            <a:lvl3pPr marL="30163" indent="0" algn="l">
              <a:buNone/>
              <a:tabLst/>
              <a:defRPr/>
            </a:lvl3pPr>
          </a:lstStyle>
          <a:p>
            <a:pPr lvl="0"/>
            <a:r>
              <a:rPr lang="en-US" dirty="0"/>
              <a:t>Speaker Name</a:t>
            </a:r>
          </a:p>
          <a:p>
            <a:pPr lvl="1"/>
            <a:r>
              <a:rPr lang="en-US" dirty="0"/>
              <a:t>Speaker title</a:t>
            </a:r>
          </a:p>
          <a:p>
            <a:pPr lvl="2"/>
            <a:r>
              <a:rPr lang="en-US" dirty="0"/>
              <a:t>Speaker Bio</a:t>
            </a:r>
          </a:p>
        </p:txBody>
      </p:sp>
      <p:sp>
        <p:nvSpPr>
          <p:cNvPr id="16" name="TextBox 15"/>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Tree>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eam Work">
    <p:spTree>
      <p:nvGrpSpPr>
        <p:cNvPr id="1" name=""/>
        <p:cNvGrpSpPr/>
        <p:nvPr/>
      </p:nvGrpSpPr>
      <p:grpSpPr>
        <a:xfrm>
          <a:off x="0" y="0"/>
          <a:ext cx="0" cy="0"/>
          <a:chOff x="0" y="0"/>
          <a:chExt cx="0" cy="0"/>
        </a:xfrm>
      </p:grpSpPr>
      <p:sp>
        <p:nvSpPr>
          <p:cNvPr id="15" name="Picture Placeholder 14"/>
          <p:cNvSpPr>
            <a:spLocks noGrp="1"/>
          </p:cNvSpPr>
          <p:nvPr>
            <p:ph type="pic" sz="quarter" idx="10" hasCustomPrompt="1"/>
          </p:nvPr>
        </p:nvSpPr>
        <p:spPr>
          <a:xfrm>
            <a:off x="1922454" y="1472808"/>
            <a:ext cx="1228307" cy="1228284"/>
          </a:xfrm>
          <a:custGeom>
            <a:avLst/>
            <a:gdLst>
              <a:gd name="connsiteX0" fmla="*/ 2327238 w 4654476"/>
              <a:gd name="connsiteY0" fmla="*/ 0 h 4654476"/>
              <a:gd name="connsiteX1" fmla="*/ 4654476 w 4654476"/>
              <a:gd name="connsiteY1" fmla="*/ 2327238 h 4654476"/>
              <a:gd name="connsiteX2" fmla="*/ 2327238 w 4654476"/>
              <a:gd name="connsiteY2" fmla="*/ 4654476 h 4654476"/>
              <a:gd name="connsiteX3" fmla="*/ 0 w 4654476"/>
              <a:gd name="connsiteY3" fmla="*/ 2327238 h 4654476"/>
              <a:gd name="connsiteX4" fmla="*/ 2327238 w 4654476"/>
              <a:gd name="connsiteY4" fmla="*/ 0 h 465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476" h="4654476">
                <a:moveTo>
                  <a:pt x="2327238" y="0"/>
                </a:moveTo>
                <a:cubicBezTo>
                  <a:pt x="3612536" y="0"/>
                  <a:pt x="4654476" y="1041940"/>
                  <a:pt x="4654476" y="2327238"/>
                </a:cubicBezTo>
                <a:cubicBezTo>
                  <a:pt x="4654476" y="3612536"/>
                  <a:pt x="3612536" y="4654476"/>
                  <a:pt x="2327238" y="4654476"/>
                </a:cubicBezTo>
                <a:cubicBezTo>
                  <a:pt x="1041940" y="4654476"/>
                  <a:pt x="0" y="3612536"/>
                  <a:pt x="0" y="2327238"/>
                </a:cubicBezTo>
                <a:cubicBezTo>
                  <a:pt x="0" y="1041940"/>
                  <a:pt x="1041940" y="0"/>
                  <a:pt x="2327238" y="0"/>
                </a:cubicBezTo>
                <a:close/>
              </a:path>
            </a:pathLst>
          </a:custGeom>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image here</a:t>
            </a:r>
          </a:p>
        </p:txBody>
      </p:sp>
      <p:grpSp>
        <p:nvGrpSpPr>
          <p:cNvPr id="5" name="Group 4"/>
          <p:cNvGrpSpPr/>
          <p:nvPr userDrawn="1"/>
        </p:nvGrpSpPr>
        <p:grpSpPr>
          <a:xfrm>
            <a:off x="0" y="1716245"/>
            <a:ext cx="9144000" cy="3843724"/>
            <a:chOff x="0" y="8787280"/>
            <a:chExt cx="46816963" cy="19680105"/>
          </a:xfrm>
        </p:grpSpPr>
        <p:sp>
          <p:nvSpPr>
            <p:cNvPr id="6"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7"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2" name="Picture Placeholder 14"/>
          <p:cNvSpPr>
            <a:spLocks noGrp="1"/>
          </p:cNvSpPr>
          <p:nvPr>
            <p:ph type="pic" sz="quarter" idx="16" hasCustomPrompt="1"/>
          </p:nvPr>
        </p:nvSpPr>
        <p:spPr>
          <a:xfrm>
            <a:off x="5909530" y="1464028"/>
            <a:ext cx="1228307" cy="1228284"/>
          </a:xfrm>
          <a:custGeom>
            <a:avLst/>
            <a:gdLst>
              <a:gd name="connsiteX0" fmla="*/ 2327238 w 4654476"/>
              <a:gd name="connsiteY0" fmla="*/ 0 h 4654476"/>
              <a:gd name="connsiteX1" fmla="*/ 4654476 w 4654476"/>
              <a:gd name="connsiteY1" fmla="*/ 2327238 h 4654476"/>
              <a:gd name="connsiteX2" fmla="*/ 2327238 w 4654476"/>
              <a:gd name="connsiteY2" fmla="*/ 4654476 h 4654476"/>
              <a:gd name="connsiteX3" fmla="*/ 0 w 4654476"/>
              <a:gd name="connsiteY3" fmla="*/ 2327238 h 4654476"/>
              <a:gd name="connsiteX4" fmla="*/ 2327238 w 4654476"/>
              <a:gd name="connsiteY4" fmla="*/ 0 h 465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476" h="4654476">
                <a:moveTo>
                  <a:pt x="2327238" y="0"/>
                </a:moveTo>
                <a:cubicBezTo>
                  <a:pt x="3612536" y="0"/>
                  <a:pt x="4654476" y="1041940"/>
                  <a:pt x="4654476" y="2327238"/>
                </a:cubicBezTo>
                <a:cubicBezTo>
                  <a:pt x="4654476" y="3612536"/>
                  <a:pt x="3612536" y="4654476"/>
                  <a:pt x="2327238" y="4654476"/>
                </a:cubicBezTo>
                <a:cubicBezTo>
                  <a:pt x="1041940" y="4654476"/>
                  <a:pt x="0" y="3612536"/>
                  <a:pt x="0" y="2327238"/>
                </a:cubicBezTo>
                <a:cubicBezTo>
                  <a:pt x="0" y="1041940"/>
                  <a:pt x="1041940" y="0"/>
                  <a:pt x="2327238" y="0"/>
                </a:cubicBezTo>
                <a:close/>
              </a:path>
            </a:pathLst>
          </a:custGeom>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image here</a:t>
            </a:r>
          </a:p>
        </p:txBody>
      </p:sp>
      <p:sp>
        <p:nvSpPr>
          <p:cNvPr id="20" name="Text Placeholder 2"/>
          <p:cNvSpPr>
            <a:spLocks noGrp="1"/>
          </p:cNvSpPr>
          <p:nvPr>
            <p:ph type="body" sz="quarter" idx="11"/>
          </p:nvPr>
        </p:nvSpPr>
        <p:spPr>
          <a:xfrm>
            <a:off x="385507" y="190499"/>
            <a:ext cx="8333191" cy="361371"/>
          </a:xfr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12"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3" name="Text Placeholder 2"/>
          <p:cNvSpPr>
            <a:spLocks noGrp="1"/>
          </p:cNvSpPr>
          <p:nvPr>
            <p:ph type="body" sz="quarter" idx="19" hasCustomPrompt="1"/>
          </p:nvPr>
        </p:nvSpPr>
        <p:spPr>
          <a:xfrm>
            <a:off x="949926" y="2838006"/>
            <a:ext cx="3173360" cy="1550954"/>
          </a:xfrm>
        </p:spPr>
        <p:txBody>
          <a:bodyPr>
            <a:normAutofit/>
          </a:bodyPr>
          <a:lstStyle>
            <a:lvl1pPr marL="0" indent="0" algn="ctr">
              <a:buNone/>
              <a:defRPr sz="1600" baseline="0">
                <a:solidFill>
                  <a:schemeClr val="tx1">
                    <a:lumMod val="65000"/>
                    <a:lumOff val="35000"/>
                  </a:schemeClr>
                </a:solidFill>
              </a:defRPr>
            </a:lvl1pPr>
          </a:lstStyle>
          <a:p>
            <a:pPr lvl="0"/>
            <a:r>
              <a:rPr lang="en-US"/>
              <a:t>Body </a:t>
            </a:r>
            <a:r>
              <a:rPr lang="en-US" dirty="0"/>
              <a:t>copy goes here. </a:t>
            </a:r>
            <a:r>
              <a:rPr lang="en-US" dirty="0" err="1"/>
              <a:t>Grancius</a:t>
            </a:r>
            <a:r>
              <a:rPr lang="en-US" dirty="0"/>
              <a:t> empowers the modern digital government</a:t>
            </a:r>
          </a:p>
        </p:txBody>
      </p:sp>
      <p:sp>
        <p:nvSpPr>
          <p:cNvPr id="17" name="Text Placeholder 2"/>
          <p:cNvSpPr>
            <a:spLocks noGrp="1"/>
          </p:cNvSpPr>
          <p:nvPr>
            <p:ph type="body" sz="quarter" idx="20" hasCustomPrompt="1"/>
          </p:nvPr>
        </p:nvSpPr>
        <p:spPr>
          <a:xfrm>
            <a:off x="4937002" y="2829226"/>
            <a:ext cx="3173360" cy="1550954"/>
          </a:xfrm>
        </p:spPr>
        <p:txBody>
          <a:bodyPr>
            <a:normAutofit/>
          </a:bodyPr>
          <a:lstStyle>
            <a:lvl1pPr marL="0" indent="0" algn="ctr">
              <a:buNone/>
              <a:defRPr sz="16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
        <p:nvSpPr>
          <p:cNvPr id="25" name="TextBox 24"/>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Tree>
    <p:extLst/>
  </p:cSld>
  <p:clrMapOvr>
    <a:masterClrMapping/>
  </p:clrMapOvr>
  <p:transition spd="slow">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am Work">
    <p:spTree>
      <p:nvGrpSpPr>
        <p:cNvPr id="1" name=""/>
        <p:cNvGrpSpPr/>
        <p:nvPr/>
      </p:nvGrpSpPr>
      <p:grpSpPr>
        <a:xfrm>
          <a:off x="0" y="0"/>
          <a:ext cx="0" cy="0"/>
          <a:chOff x="0" y="0"/>
          <a:chExt cx="0" cy="0"/>
        </a:xfrm>
      </p:grpSpPr>
      <p:sp>
        <p:nvSpPr>
          <p:cNvPr id="15" name="Picture Placeholder 14"/>
          <p:cNvSpPr>
            <a:spLocks noGrp="1"/>
          </p:cNvSpPr>
          <p:nvPr>
            <p:ph type="pic" sz="quarter" idx="10" hasCustomPrompt="1"/>
          </p:nvPr>
        </p:nvSpPr>
        <p:spPr>
          <a:xfrm>
            <a:off x="1207240" y="1472808"/>
            <a:ext cx="1228307" cy="1228284"/>
          </a:xfrm>
          <a:custGeom>
            <a:avLst/>
            <a:gdLst>
              <a:gd name="connsiteX0" fmla="*/ 2327238 w 4654476"/>
              <a:gd name="connsiteY0" fmla="*/ 0 h 4654476"/>
              <a:gd name="connsiteX1" fmla="*/ 4654476 w 4654476"/>
              <a:gd name="connsiteY1" fmla="*/ 2327238 h 4654476"/>
              <a:gd name="connsiteX2" fmla="*/ 2327238 w 4654476"/>
              <a:gd name="connsiteY2" fmla="*/ 4654476 h 4654476"/>
              <a:gd name="connsiteX3" fmla="*/ 0 w 4654476"/>
              <a:gd name="connsiteY3" fmla="*/ 2327238 h 4654476"/>
              <a:gd name="connsiteX4" fmla="*/ 2327238 w 4654476"/>
              <a:gd name="connsiteY4" fmla="*/ 0 h 465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476" h="4654476">
                <a:moveTo>
                  <a:pt x="2327238" y="0"/>
                </a:moveTo>
                <a:cubicBezTo>
                  <a:pt x="3612536" y="0"/>
                  <a:pt x="4654476" y="1041940"/>
                  <a:pt x="4654476" y="2327238"/>
                </a:cubicBezTo>
                <a:cubicBezTo>
                  <a:pt x="4654476" y="3612536"/>
                  <a:pt x="3612536" y="4654476"/>
                  <a:pt x="2327238" y="4654476"/>
                </a:cubicBezTo>
                <a:cubicBezTo>
                  <a:pt x="1041940" y="4654476"/>
                  <a:pt x="0" y="3612536"/>
                  <a:pt x="0" y="2327238"/>
                </a:cubicBezTo>
                <a:cubicBezTo>
                  <a:pt x="0" y="1041940"/>
                  <a:pt x="1041940" y="0"/>
                  <a:pt x="2327238" y="0"/>
                </a:cubicBezTo>
                <a:close/>
              </a:path>
            </a:pathLst>
          </a:custGeom>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image here</a:t>
            </a:r>
          </a:p>
        </p:txBody>
      </p:sp>
      <p:grpSp>
        <p:nvGrpSpPr>
          <p:cNvPr id="5" name="Group 4"/>
          <p:cNvGrpSpPr/>
          <p:nvPr userDrawn="1"/>
        </p:nvGrpSpPr>
        <p:grpSpPr>
          <a:xfrm>
            <a:off x="0" y="1716245"/>
            <a:ext cx="9144000" cy="3843724"/>
            <a:chOff x="0" y="8787280"/>
            <a:chExt cx="46816963" cy="19680105"/>
          </a:xfrm>
        </p:grpSpPr>
        <p:sp>
          <p:nvSpPr>
            <p:cNvPr id="6"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sp>
          <p:nvSpPr>
            <p:cNvPr id="7"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lumMod val="95000"/>
                <a:alpha val="30000"/>
              </a:schemeClr>
            </a:solidFill>
            <a:ln>
              <a:noFill/>
            </a:ln>
          </p:spPr>
          <p:txBody>
            <a:bodyPr vert="horz" wrap="square" lIns="91440" tIns="45720" rIns="91440" bIns="45720" numCol="1" anchor="t" anchorCtr="0" compatLnSpc="1">
              <a:prstTxWarp prst="textNoShape">
                <a:avLst/>
              </a:prstTxWarp>
            </a:bodyPr>
            <a:lstStyle/>
            <a:p>
              <a:endParaRPr lang="en-US" sz="352"/>
            </a:p>
          </p:txBody>
        </p:sp>
      </p:grpSp>
      <p:sp>
        <p:nvSpPr>
          <p:cNvPr id="22" name="Picture Placeholder 14"/>
          <p:cNvSpPr>
            <a:spLocks noGrp="1"/>
          </p:cNvSpPr>
          <p:nvPr>
            <p:ph type="pic" sz="quarter" idx="16" hasCustomPrompt="1"/>
          </p:nvPr>
        </p:nvSpPr>
        <p:spPr>
          <a:xfrm>
            <a:off x="3854402" y="1464028"/>
            <a:ext cx="1228307" cy="1228284"/>
          </a:xfrm>
          <a:custGeom>
            <a:avLst/>
            <a:gdLst>
              <a:gd name="connsiteX0" fmla="*/ 2327238 w 4654476"/>
              <a:gd name="connsiteY0" fmla="*/ 0 h 4654476"/>
              <a:gd name="connsiteX1" fmla="*/ 4654476 w 4654476"/>
              <a:gd name="connsiteY1" fmla="*/ 2327238 h 4654476"/>
              <a:gd name="connsiteX2" fmla="*/ 2327238 w 4654476"/>
              <a:gd name="connsiteY2" fmla="*/ 4654476 h 4654476"/>
              <a:gd name="connsiteX3" fmla="*/ 0 w 4654476"/>
              <a:gd name="connsiteY3" fmla="*/ 2327238 h 4654476"/>
              <a:gd name="connsiteX4" fmla="*/ 2327238 w 4654476"/>
              <a:gd name="connsiteY4" fmla="*/ 0 h 465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476" h="4654476">
                <a:moveTo>
                  <a:pt x="2327238" y="0"/>
                </a:moveTo>
                <a:cubicBezTo>
                  <a:pt x="3612536" y="0"/>
                  <a:pt x="4654476" y="1041940"/>
                  <a:pt x="4654476" y="2327238"/>
                </a:cubicBezTo>
                <a:cubicBezTo>
                  <a:pt x="4654476" y="3612536"/>
                  <a:pt x="3612536" y="4654476"/>
                  <a:pt x="2327238" y="4654476"/>
                </a:cubicBezTo>
                <a:cubicBezTo>
                  <a:pt x="1041940" y="4654476"/>
                  <a:pt x="0" y="3612536"/>
                  <a:pt x="0" y="2327238"/>
                </a:cubicBezTo>
                <a:cubicBezTo>
                  <a:pt x="0" y="1041940"/>
                  <a:pt x="1041940" y="0"/>
                  <a:pt x="2327238" y="0"/>
                </a:cubicBezTo>
                <a:close/>
              </a:path>
            </a:pathLst>
          </a:custGeom>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image here</a:t>
            </a:r>
          </a:p>
        </p:txBody>
      </p:sp>
      <p:sp>
        <p:nvSpPr>
          <p:cNvPr id="23" name="Picture Placeholder 14"/>
          <p:cNvSpPr>
            <a:spLocks noGrp="1"/>
          </p:cNvSpPr>
          <p:nvPr>
            <p:ph type="pic" sz="quarter" idx="17" hasCustomPrompt="1"/>
          </p:nvPr>
        </p:nvSpPr>
        <p:spPr>
          <a:xfrm>
            <a:off x="6501567" y="1472808"/>
            <a:ext cx="1228307" cy="1228284"/>
          </a:xfrm>
          <a:custGeom>
            <a:avLst/>
            <a:gdLst>
              <a:gd name="connsiteX0" fmla="*/ 2327238 w 4654476"/>
              <a:gd name="connsiteY0" fmla="*/ 0 h 4654476"/>
              <a:gd name="connsiteX1" fmla="*/ 4654476 w 4654476"/>
              <a:gd name="connsiteY1" fmla="*/ 2327238 h 4654476"/>
              <a:gd name="connsiteX2" fmla="*/ 2327238 w 4654476"/>
              <a:gd name="connsiteY2" fmla="*/ 4654476 h 4654476"/>
              <a:gd name="connsiteX3" fmla="*/ 0 w 4654476"/>
              <a:gd name="connsiteY3" fmla="*/ 2327238 h 4654476"/>
              <a:gd name="connsiteX4" fmla="*/ 2327238 w 4654476"/>
              <a:gd name="connsiteY4" fmla="*/ 0 h 465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476" h="4654476">
                <a:moveTo>
                  <a:pt x="2327238" y="0"/>
                </a:moveTo>
                <a:cubicBezTo>
                  <a:pt x="3612536" y="0"/>
                  <a:pt x="4654476" y="1041940"/>
                  <a:pt x="4654476" y="2327238"/>
                </a:cubicBezTo>
                <a:cubicBezTo>
                  <a:pt x="4654476" y="3612536"/>
                  <a:pt x="3612536" y="4654476"/>
                  <a:pt x="2327238" y="4654476"/>
                </a:cubicBezTo>
                <a:cubicBezTo>
                  <a:pt x="1041940" y="4654476"/>
                  <a:pt x="0" y="3612536"/>
                  <a:pt x="0" y="2327238"/>
                </a:cubicBezTo>
                <a:cubicBezTo>
                  <a:pt x="0" y="1041940"/>
                  <a:pt x="1041940" y="0"/>
                  <a:pt x="2327238" y="0"/>
                </a:cubicBezTo>
                <a:close/>
              </a:path>
            </a:pathLst>
          </a:custGeom>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lumMod val="50000"/>
                  </a:schemeClr>
                </a:solidFill>
              </a:defRPr>
            </a:lvl1pPr>
          </a:lstStyle>
          <a:p>
            <a:r>
              <a:rPr lang="en-US" dirty="0"/>
              <a:t>Drag and drop image here</a:t>
            </a:r>
          </a:p>
        </p:txBody>
      </p:sp>
      <p:sp>
        <p:nvSpPr>
          <p:cNvPr id="20" name="Text Placeholder 2"/>
          <p:cNvSpPr>
            <a:spLocks noGrp="1"/>
          </p:cNvSpPr>
          <p:nvPr>
            <p:ph type="body" sz="quarter" idx="11"/>
          </p:nvPr>
        </p:nvSpPr>
        <p:spPr>
          <a:xfrm>
            <a:off x="385507" y="190499"/>
            <a:ext cx="8333191" cy="361371"/>
          </a:xfrm>
        </p:spPr>
        <p:txBody>
          <a:bodyPr>
            <a:noAutofit/>
          </a:bodyPr>
          <a:lstStyle>
            <a:lvl1pPr marL="0" indent="0">
              <a:buFontTx/>
              <a:buNone/>
              <a:defRPr sz="2400" b="1" spc="100" baseline="0">
                <a:solidFill>
                  <a:schemeClr val="accent1"/>
                </a:solidFill>
                <a:latin typeface="+mj-lt"/>
              </a:defRPr>
            </a:lvl1pPr>
          </a:lstStyle>
          <a:p>
            <a:pPr lvl="0"/>
            <a:endParaRPr lang="en-US"/>
          </a:p>
        </p:txBody>
      </p:sp>
      <p:sp>
        <p:nvSpPr>
          <p:cNvPr id="21" name="Text Placeholder 2"/>
          <p:cNvSpPr>
            <a:spLocks noGrp="1"/>
          </p:cNvSpPr>
          <p:nvPr>
            <p:ph type="body" sz="quarter" idx="12" hasCustomPrompt="1"/>
          </p:nvPr>
        </p:nvSpPr>
        <p:spPr>
          <a:xfrm>
            <a:off x="1330536" y="599186"/>
            <a:ext cx="7388161" cy="283315"/>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Tx/>
              <a:buNone/>
              <a:tabLst/>
              <a:defRPr sz="1800" spc="100" baseline="0">
                <a:solidFill>
                  <a:schemeClr val="tx2"/>
                </a:solidFill>
                <a:latin typeface="+mn-lt"/>
              </a:defRPr>
            </a:lvl1pPr>
          </a:lstStyle>
          <a:p>
            <a:pPr lvl="0"/>
            <a:r>
              <a:rPr lang="en-US" noProof="0"/>
              <a:t>Put Your Great Subtitle Here</a:t>
            </a:r>
          </a:p>
        </p:txBody>
      </p:sp>
      <p:sp>
        <p:nvSpPr>
          <p:cNvPr id="12" name="Slide Number Placeholder 5"/>
          <p:cNvSpPr txBox="1">
            <a:spLocks/>
          </p:cNvSpPr>
          <p:nvPr userDrawn="1"/>
        </p:nvSpPr>
        <p:spPr>
          <a:xfrm>
            <a:off x="8508507" y="4847232"/>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7A186AE-F4AD-4FA7-9F32-F8C5D3D896FE}" type="slidenum">
              <a:rPr lang="en-US" sz="1050" b="1" smtClean="0">
                <a:latin typeface="+mj-lt"/>
              </a:rPr>
              <a:pPr algn="r"/>
              <a:t>‹#›</a:t>
            </a:fld>
            <a:endParaRPr lang="en-US" sz="1050" b="1">
              <a:latin typeface="+mj-lt"/>
            </a:endParaRPr>
          </a:p>
        </p:txBody>
      </p:sp>
      <p:sp>
        <p:nvSpPr>
          <p:cNvPr id="3" name="Text Placeholder 2"/>
          <p:cNvSpPr>
            <a:spLocks noGrp="1"/>
          </p:cNvSpPr>
          <p:nvPr>
            <p:ph type="body" sz="quarter" idx="19" hasCustomPrompt="1"/>
          </p:nvPr>
        </p:nvSpPr>
        <p:spPr>
          <a:xfrm>
            <a:off x="629296" y="2838006"/>
            <a:ext cx="2384193" cy="1550954"/>
          </a:xfrm>
        </p:spPr>
        <p:txBody>
          <a:bodyPr>
            <a:normAutofit/>
          </a:bodyPr>
          <a:lstStyle>
            <a:lvl1pPr marL="0" indent="0" algn="ctr">
              <a:buNone/>
              <a:defRPr sz="1600" baseline="0">
                <a:solidFill>
                  <a:schemeClr val="tx1">
                    <a:lumMod val="65000"/>
                    <a:lumOff val="35000"/>
                  </a:schemeClr>
                </a:solidFill>
              </a:defRPr>
            </a:lvl1pPr>
          </a:lstStyle>
          <a:p>
            <a:pPr lvl="0"/>
            <a:r>
              <a:rPr lang="en-US"/>
              <a:t>Body </a:t>
            </a:r>
            <a:r>
              <a:rPr lang="en-US" dirty="0"/>
              <a:t>copy goes here. </a:t>
            </a:r>
            <a:r>
              <a:rPr lang="en-US" dirty="0" err="1"/>
              <a:t>Grancius</a:t>
            </a:r>
            <a:r>
              <a:rPr lang="en-US" dirty="0"/>
              <a:t> empowers the modern digital government</a:t>
            </a:r>
          </a:p>
        </p:txBody>
      </p:sp>
      <p:sp>
        <p:nvSpPr>
          <p:cNvPr id="17" name="Text Placeholder 2"/>
          <p:cNvSpPr>
            <a:spLocks noGrp="1"/>
          </p:cNvSpPr>
          <p:nvPr>
            <p:ph type="body" sz="quarter" idx="20" hasCustomPrompt="1"/>
          </p:nvPr>
        </p:nvSpPr>
        <p:spPr>
          <a:xfrm>
            <a:off x="3276458" y="2829226"/>
            <a:ext cx="2384193" cy="1550954"/>
          </a:xfrm>
        </p:spPr>
        <p:txBody>
          <a:bodyPr>
            <a:normAutofit/>
          </a:bodyPr>
          <a:lstStyle>
            <a:lvl1pPr marL="0" indent="0" algn="ctr">
              <a:buNone/>
              <a:defRPr sz="16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
        <p:nvSpPr>
          <p:cNvPr id="18" name="Text Placeholder 2"/>
          <p:cNvSpPr>
            <a:spLocks noGrp="1"/>
          </p:cNvSpPr>
          <p:nvPr>
            <p:ph type="body" sz="quarter" idx="21" hasCustomPrompt="1"/>
          </p:nvPr>
        </p:nvSpPr>
        <p:spPr>
          <a:xfrm>
            <a:off x="5923623" y="2838006"/>
            <a:ext cx="2384193" cy="1550954"/>
          </a:xfrm>
        </p:spPr>
        <p:txBody>
          <a:bodyPr>
            <a:normAutofit/>
          </a:bodyPr>
          <a:lstStyle>
            <a:lvl1pPr marL="0" indent="0" algn="ctr">
              <a:buNone/>
              <a:defRPr sz="1600" baseline="0">
                <a:solidFill>
                  <a:schemeClr val="tx1">
                    <a:lumMod val="65000"/>
                    <a:lumOff val="35000"/>
                  </a:schemeClr>
                </a:solidFill>
              </a:defRPr>
            </a:lvl1pPr>
          </a:lstStyle>
          <a:p>
            <a:pPr lvl="0"/>
            <a:r>
              <a:rPr lang="en-US" dirty="0"/>
              <a:t>Body copy goes here. </a:t>
            </a:r>
            <a:r>
              <a:rPr lang="en-US" dirty="0" err="1"/>
              <a:t>Grancius</a:t>
            </a:r>
            <a:r>
              <a:rPr lang="en-US" dirty="0"/>
              <a:t> empowers the modern digital government</a:t>
            </a:r>
          </a:p>
        </p:txBody>
      </p:sp>
      <p:sp>
        <p:nvSpPr>
          <p:cNvPr id="25" name="TextBox 24"/>
          <p:cNvSpPr txBox="1"/>
          <p:nvPr userDrawn="1"/>
        </p:nvSpPr>
        <p:spPr>
          <a:xfrm>
            <a:off x="408056" y="4845806"/>
            <a:ext cx="784189" cy="207749"/>
          </a:xfrm>
          <a:prstGeom prst="rect">
            <a:avLst/>
          </a:prstGeom>
          <a:noFill/>
        </p:spPr>
        <p:txBody>
          <a:bodyPr wrap="none" rtlCol="0">
            <a:spAutoFit/>
          </a:bodyPr>
          <a:lstStyle/>
          <a:p>
            <a:pPr algn="l"/>
            <a:r>
              <a:rPr lang="en-US" sz="75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7569" y="4824504"/>
            <a:ext cx="215762" cy="215762"/>
          </a:xfrm>
          <a:prstGeom prst="rect">
            <a:avLst/>
          </a:prstGeom>
        </p:spPr>
      </p:pic>
    </p:spTree>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4253CDE-E789-4143-9164-5D7DFBF408B4}" type="datetimeFigureOut">
              <a:rPr lang="en-US" smtClean="0"/>
              <a:t>8/18/2020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7A186AE-F4AD-4FA7-9F32-F8C5D3D896FE}" type="slidenum">
              <a:rPr lang="en-US" smtClean="0"/>
              <a:t>‹#›</a:t>
            </a:fld>
            <a:endParaRPr lang="en-US"/>
          </a:p>
        </p:txBody>
      </p:sp>
    </p:spTree>
    <p:extLst>
      <p:ext uri="{BB962C8B-B14F-4D97-AF65-F5344CB8AC3E}">
        <p14:creationId xmlns:p14="http://schemas.microsoft.com/office/powerpoint/2010/main" val="237818057"/>
      </p:ext>
    </p:extLst>
  </p:cSld>
  <p:clrMap bg1="lt1" tx1="dk1" bg2="lt2" tx2="dk2" accent1="accent1" accent2="accent2" accent3="accent3" accent4="accent4" accent5="accent5" accent6="accent6" hlink="hlink" folHlink="folHlink"/>
  <p:sldLayoutIdLst>
    <p:sldLayoutId id="2147483721" r:id="rId1"/>
    <p:sldLayoutId id="2147483761" r:id="rId2"/>
    <p:sldLayoutId id="2147483760" r:id="rId3"/>
    <p:sldLayoutId id="2147483724" r:id="rId4"/>
    <p:sldLayoutId id="2147483720" r:id="rId5"/>
    <p:sldLayoutId id="2147483746" r:id="rId6"/>
    <p:sldLayoutId id="2147483759" r:id="rId7"/>
    <p:sldLayoutId id="2147483752" r:id="rId8"/>
    <p:sldLayoutId id="2147483751" r:id="rId9"/>
    <p:sldLayoutId id="2147483758" r:id="rId10"/>
    <p:sldLayoutId id="2147483742" r:id="rId11"/>
    <p:sldLayoutId id="2147483748" r:id="rId12"/>
    <p:sldLayoutId id="2147483755" r:id="rId13"/>
    <p:sldLayoutId id="2147483749" r:id="rId14"/>
    <p:sldLayoutId id="2147483754" r:id="rId15"/>
    <p:sldLayoutId id="2147483750" r:id="rId16"/>
    <p:sldLayoutId id="2147483756" r:id="rId17"/>
    <p:sldLayoutId id="2147483753" r:id="rId18"/>
    <p:sldLayoutId id="2147483757" r:id="rId19"/>
    <p:sldLayoutId id="2147483763" r:id="rId20"/>
    <p:sldLayoutId id="2147483764" r:id="rId2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eighborhoodscout.com/az/goodyear/demographic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hyperlink" Target="https://www.pewresearch.org/internet/fact-sheet/mobil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training.weknowgovernment.com/brian-s-example-pages/content-strategy-build-a-persona-exercis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training.weknowgovernment.com/brian-s-example-pages/content-strategy-microsite/communicating-with-your-audienc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training.weknowgovernment.com/brian-s-example-pages/content-strategy-microsite/test-your-tasks-today"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un.org/disabilities/convention/conventionfull.s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training.weknowgovernment.com/brian-s-example-pages/content-strategy-microsite/sentence-and-paragraph-revision"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docs.google.com/document/d/14SdbHbi08cbRdEL-3COyTBJB4BKsx32TgXIXer100B4/edit?usp=sharin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goodyearaz.gov/residents/digging-call-blue-stak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List_of_defunct_department_stores_of_the_United_States#Department_stores_merged_with_Federated_and_Ma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publishersweekly.com/pw/by-topic/industry-news/bookselling/article/48473-tracking-20-years-of-bookstore-chains.html" TargetMode="External"/><Relationship Id="rId4" Type="http://schemas.openxmlformats.org/officeDocument/2006/relationships/hyperlink" Target="https://en.wikipedia.org/wiki/List_of_defunct_retailers_of_the_United_States#Clothing,_shoe_and_specialty_stores"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63.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www.nngroup.com/people/jakob-nielsen/" TargetMode="External"/><Relationship Id="rId4" Type="http://schemas.openxmlformats.org/officeDocument/2006/relationships/hyperlink" Target="https://lawsofux.com/jakobs-law.html"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5" name="Rectangle 4"/>
          <p:cNvSpPr/>
          <p:nvPr/>
        </p:nvSpPr>
        <p:spPr>
          <a:xfrm>
            <a:off x="-139879" y="-1"/>
            <a:ext cx="9143913" cy="5143501"/>
          </a:xfrm>
          <a:prstGeom prst="rect">
            <a:avLst/>
          </a:prstGeom>
          <a:solidFill>
            <a:schemeClr val="bg1">
              <a:alpha val="77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43" hangingPunct="0"/>
            <a:endParaRPr lang="en-US" sz="1200" kern="0">
              <a:solidFill>
                <a:srgbClr val="FFFFFF"/>
              </a:solidFill>
              <a:sym typeface="Helvetica Light"/>
            </a:endParaRPr>
          </a:p>
        </p:txBody>
      </p:sp>
      <p:sp>
        <p:nvSpPr>
          <p:cNvPr id="16" name="TextBox 15"/>
          <p:cNvSpPr txBox="1"/>
          <p:nvPr/>
        </p:nvSpPr>
        <p:spPr>
          <a:xfrm>
            <a:off x="838200" y="1138554"/>
            <a:ext cx="7467600" cy="15158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b">
            <a:spAutoFit/>
          </a:bodyPr>
          <a:lstStyle/>
          <a:p>
            <a:pPr algn="ctr" defTabSz="309543" hangingPunct="0"/>
            <a:r>
              <a:rPr lang="en-US" sz="4800" dirty="0"/>
              <a:t>Content Strategy for Local Government</a:t>
            </a:r>
            <a:endParaRPr lang="en-US" sz="4800" kern="0" spc="25" dirty="0">
              <a:ln w="28575">
                <a:noFill/>
              </a:ln>
              <a:latin typeface="Century Gothic" charset="0"/>
              <a:ea typeface="Century Gothic" charset="0"/>
              <a:cs typeface="Century Gothic" charset="0"/>
              <a:sym typeface="Helvetica Light"/>
            </a:endParaRPr>
          </a:p>
        </p:txBody>
      </p:sp>
      <p:grpSp>
        <p:nvGrpSpPr>
          <p:cNvPr id="11" name="Group 10"/>
          <p:cNvGrpSpPr/>
          <p:nvPr/>
        </p:nvGrpSpPr>
        <p:grpSpPr>
          <a:xfrm>
            <a:off x="0" y="2551406"/>
            <a:ext cx="9144000" cy="3843797"/>
            <a:chOff x="0" y="8787280"/>
            <a:chExt cx="46816963" cy="19680105"/>
          </a:xfrm>
          <a:solidFill>
            <a:schemeClr val="bg1"/>
          </a:solidFill>
        </p:grpSpPr>
        <p:sp>
          <p:nvSpPr>
            <p:cNvPr id="12" name="Freeform 9"/>
            <p:cNvSpPr>
              <a:spLocks/>
            </p:cNvSpPr>
            <p:nvPr/>
          </p:nvSpPr>
          <p:spPr bwMode="auto">
            <a:xfrm>
              <a:off x="0" y="8787280"/>
              <a:ext cx="46816963" cy="19680105"/>
            </a:xfrm>
            <a:custGeom>
              <a:avLst/>
              <a:gdLst>
                <a:gd name="T0" fmla="*/ 0 w 3200"/>
                <a:gd name="T1" fmla="*/ 866 h 1341"/>
                <a:gd name="T2" fmla="*/ 0 w 3200"/>
                <a:gd name="T3" fmla="*/ 901 h 1341"/>
                <a:gd name="T4" fmla="*/ 3200 w 3200"/>
                <a:gd name="T5" fmla="*/ 1043 h 1341"/>
                <a:gd name="T6" fmla="*/ 3200 w 3200"/>
                <a:gd name="T7" fmla="*/ 785 h 1341"/>
                <a:gd name="T8" fmla="*/ 0 w 3200"/>
                <a:gd name="T9" fmla="*/ 866 h 1341"/>
              </a:gdLst>
              <a:ahLst/>
              <a:cxnLst>
                <a:cxn ang="0">
                  <a:pos x="T0" y="T1"/>
                </a:cxn>
                <a:cxn ang="0">
                  <a:pos x="T2" y="T3"/>
                </a:cxn>
                <a:cxn ang="0">
                  <a:pos x="T4" y="T5"/>
                </a:cxn>
                <a:cxn ang="0">
                  <a:pos x="T6" y="T7"/>
                </a:cxn>
                <a:cxn ang="0">
                  <a:pos x="T8" y="T9"/>
                </a:cxn>
              </a:cxnLst>
              <a:rect l="0" t="0" r="r" b="b"/>
              <a:pathLst>
                <a:path w="3200" h="1341">
                  <a:moveTo>
                    <a:pt x="0" y="866"/>
                  </a:moveTo>
                  <a:cubicBezTo>
                    <a:pt x="0" y="901"/>
                    <a:pt x="0" y="901"/>
                    <a:pt x="0" y="901"/>
                  </a:cubicBezTo>
                  <a:cubicBezTo>
                    <a:pt x="1318" y="262"/>
                    <a:pt x="2332" y="1341"/>
                    <a:pt x="3200" y="1043"/>
                  </a:cubicBezTo>
                  <a:cubicBezTo>
                    <a:pt x="3200" y="785"/>
                    <a:pt x="3200" y="785"/>
                    <a:pt x="3200" y="785"/>
                  </a:cubicBezTo>
                  <a:cubicBezTo>
                    <a:pt x="2332" y="1084"/>
                    <a:pt x="1106" y="0"/>
                    <a:pt x="0" y="866"/>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450"/>
            </a:p>
          </p:txBody>
        </p:sp>
        <p:sp>
          <p:nvSpPr>
            <p:cNvPr id="13" name="Freeform 13"/>
            <p:cNvSpPr>
              <a:spLocks/>
            </p:cNvSpPr>
            <p:nvPr/>
          </p:nvSpPr>
          <p:spPr bwMode="auto">
            <a:xfrm>
              <a:off x="18066281" y="15584557"/>
              <a:ext cx="28034062" cy="6921158"/>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450"/>
            </a:p>
          </p:txBody>
        </p:sp>
        <p:sp>
          <p:nvSpPr>
            <p:cNvPr id="14" name="Freeform 131"/>
            <p:cNvSpPr>
              <a:spLocks/>
            </p:cNvSpPr>
            <p:nvPr/>
          </p:nvSpPr>
          <p:spPr bwMode="auto">
            <a:xfrm>
              <a:off x="3717924" y="15576414"/>
              <a:ext cx="33029525" cy="10023476"/>
            </a:xfrm>
            <a:custGeom>
              <a:avLst/>
              <a:gdLst>
                <a:gd name="T0" fmla="*/ 0 w 2509"/>
                <a:gd name="T1" fmla="*/ 418 h 758"/>
                <a:gd name="T2" fmla="*/ 2509 w 2509"/>
                <a:gd name="T3" fmla="*/ 720 h 758"/>
                <a:gd name="T4" fmla="*/ 0 w 2509"/>
                <a:gd name="T5" fmla="*/ 418 h 758"/>
              </a:gdLst>
              <a:ahLst/>
              <a:cxnLst>
                <a:cxn ang="0">
                  <a:pos x="T0" y="T1"/>
                </a:cxn>
                <a:cxn ang="0">
                  <a:pos x="T2" y="T3"/>
                </a:cxn>
                <a:cxn ang="0">
                  <a:pos x="T4" y="T5"/>
                </a:cxn>
              </a:cxnLst>
              <a:rect l="0" t="0" r="r" b="b"/>
              <a:pathLst>
                <a:path w="2509" h="758">
                  <a:moveTo>
                    <a:pt x="0" y="418"/>
                  </a:moveTo>
                  <a:cubicBezTo>
                    <a:pt x="991" y="135"/>
                    <a:pt x="1771" y="758"/>
                    <a:pt x="2509" y="720"/>
                  </a:cubicBezTo>
                  <a:cubicBezTo>
                    <a:pt x="1903" y="705"/>
                    <a:pt x="1113" y="0"/>
                    <a:pt x="0" y="418"/>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450"/>
            </a:p>
          </p:txBody>
        </p:sp>
      </p:grpSp>
      <p:sp>
        <p:nvSpPr>
          <p:cNvPr id="4" name="Rectangle 3"/>
          <p:cNvSpPr/>
          <p:nvPr/>
        </p:nvSpPr>
        <p:spPr>
          <a:xfrm>
            <a:off x="4114800" y="2757578"/>
            <a:ext cx="914400"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4" name="Shape 132"/>
          <p:cNvSpPr/>
          <p:nvPr/>
        </p:nvSpPr>
        <p:spPr>
          <a:xfrm>
            <a:off x="5374300" y="4151659"/>
            <a:ext cx="3478699" cy="343748"/>
          </a:xfrm>
          <a:prstGeom prst="rect">
            <a:avLst/>
          </a:prstGeom>
          <a:ln w="12700">
            <a:miter lim="400000"/>
          </a:ln>
          <a:extLst>
            <a:ext uri="{C572A759-6A51-4108-AA02-DFA0A04FC94B}">
              <ma14:wrappingTextBoxFlag xmlns:ma14="http://schemas.microsoft.com/office/mac/drawingml/2011/main" xmlns="" val="1"/>
            </a:ext>
          </a:extLst>
        </p:spPr>
        <p:txBody>
          <a:bodyPr wrap="square" lIns="17145" rIns="17145" anchor="b">
            <a:spAutoFit/>
          </a:bodyPr>
          <a:lstStyle>
            <a:lvl1pPr algn="l" defTabSz="3511296">
              <a:defRPr sz="2700">
                <a:solidFill>
                  <a:srgbClr val="94999F"/>
                </a:solidFill>
                <a:latin typeface="Roboto Regular"/>
                <a:ea typeface="Roboto Regular"/>
                <a:cs typeface="Roboto Regular"/>
                <a:sym typeface="Roboto Regular"/>
              </a:defRPr>
            </a:lvl1pPr>
          </a:lstStyle>
          <a:p>
            <a:pPr algn="r">
              <a:lnSpc>
                <a:spcPts val="2180"/>
              </a:lnSpc>
            </a:pPr>
            <a:r>
              <a:rPr lang="en-US" sz="1400" dirty="0">
                <a:solidFill>
                  <a:schemeClr val="tx2"/>
                </a:solidFill>
                <a:latin typeface="Century Gothic" charset="0"/>
                <a:ea typeface="Century Gothic" charset="0"/>
                <a:cs typeface="Century Gothic" charset="0"/>
              </a:rPr>
              <a:t>Brian Pope</a:t>
            </a:r>
          </a:p>
        </p:txBody>
      </p:sp>
    </p:spTree>
    <p:extLst>
      <p:ext uri="{BB962C8B-B14F-4D97-AF65-F5344CB8AC3E}">
        <p14:creationId xmlns:p14="http://schemas.microsoft.com/office/powerpoint/2010/main" val="3369923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0F401F-8D99-274D-8433-29F19785FDDC}"/>
              </a:ext>
            </a:extLst>
          </p:cNvPr>
          <p:cNvSpPr>
            <a:spLocks noGrp="1"/>
          </p:cNvSpPr>
          <p:nvPr>
            <p:ph type="body" sz="quarter" idx="11"/>
          </p:nvPr>
        </p:nvSpPr>
        <p:spPr/>
        <p:txBody>
          <a:bodyPr/>
          <a:lstStyle/>
          <a:p>
            <a:r>
              <a:rPr lang="en-US" dirty="0"/>
              <a:t>The “Strategy” in Content Strategy</a:t>
            </a:r>
          </a:p>
        </p:txBody>
      </p:sp>
      <p:sp>
        <p:nvSpPr>
          <p:cNvPr id="11" name="Content Placeholder 10"/>
          <p:cNvSpPr>
            <a:spLocks noGrp="1"/>
          </p:cNvSpPr>
          <p:nvPr>
            <p:ph sz="quarter" idx="13"/>
          </p:nvPr>
        </p:nvSpPr>
        <p:spPr/>
        <p:txBody>
          <a:bodyPr/>
          <a:lstStyle/>
          <a:p>
            <a:pPr marL="342900" indent="-342900">
              <a:buFont typeface="Arial" panose="020B0604020202020204" pitchFamily="34" charset="0"/>
              <a:buChar char="•"/>
            </a:pPr>
            <a:r>
              <a:rPr lang="en-US" dirty="0"/>
              <a:t>View your website as a conversation</a:t>
            </a:r>
          </a:p>
          <a:p>
            <a:pPr marL="342900" indent="-342900">
              <a:buFont typeface="Arial" panose="020B0604020202020204" pitchFamily="34" charset="0"/>
              <a:buChar char="•"/>
            </a:pPr>
            <a:r>
              <a:rPr lang="en-US" dirty="0"/>
              <a:t>Plan everything you put on your site</a:t>
            </a:r>
          </a:p>
          <a:p>
            <a:pPr marL="342900" indent="-342900">
              <a:buFont typeface="Arial" panose="020B0604020202020204" pitchFamily="34" charset="0"/>
              <a:buChar char="•"/>
            </a:pPr>
            <a:r>
              <a:rPr lang="en-US" dirty="0"/>
              <a:t>Create information architecture that focuses on site users instead of your organizational structure</a:t>
            </a:r>
          </a:p>
          <a:p>
            <a:pPr marL="342900" indent="-342900">
              <a:buFont typeface="Arial" panose="020B0604020202020204" pitchFamily="34" charset="0"/>
              <a:buChar char="•"/>
            </a:pPr>
            <a:r>
              <a:rPr lang="en-US" dirty="0"/>
              <a:t>Review and test frequently</a:t>
            </a:r>
          </a:p>
        </p:txBody>
      </p:sp>
      <p:pic>
        <p:nvPicPr>
          <p:cNvPr id="8194" name="Picture 2" descr="Image result for laptop writing a draft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14023" y="2914497"/>
            <a:ext cx="2473538" cy="185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735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AB3136-85B1-8A4D-AF43-79CC5DF85CEA}"/>
              </a:ext>
            </a:extLst>
          </p:cNvPr>
          <p:cNvSpPr>
            <a:spLocks noGrp="1"/>
          </p:cNvSpPr>
          <p:nvPr>
            <p:ph type="body" sz="quarter" idx="11"/>
          </p:nvPr>
        </p:nvSpPr>
        <p:spPr/>
        <p:txBody>
          <a:bodyPr/>
          <a:lstStyle/>
          <a:p>
            <a:r>
              <a:rPr lang="en-US" dirty="0"/>
              <a:t>Successful Content Must Be…</a:t>
            </a:r>
          </a:p>
        </p:txBody>
      </p:sp>
      <p:sp>
        <p:nvSpPr>
          <p:cNvPr id="11" name="Content Placeholder 10"/>
          <p:cNvSpPr>
            <a:spLocks noGrp="1"/>
          </p:cNvSpPr>
          <p:nvPr>
            <p:ph sz="quarter" idx="13"/>
          </p:nvPr>
        </p:nvSpPr>
        <p:spPr/>
        <p:txBody>
          <a:bodyPr/>
          <a:lstStyle/>
          <a:p>
            <a:pPr marL="342900" indent="-342900">
              <a:buFont typeface="Arial" panose="020B0604020202020204" pitchFamily="34" charset="0"/>
              <a:buChar char="•"/>
            </a:pPr>
            <a:r>
              <a:rPr lang="en-US" dirty="0"/>
              <a:t>Planned</a:t>
            </a:r>
          </a:p>
          <a:p>
            <a:pPr marL="342900" indent="-342900">
              <a:buFont typeface="Arial" panose="020B0604020202020204" pitchFamily="34" charset="0"/>
              <a:buChar char="•"/>
            </a:pPr>
            <a:r>
              <a:rPr lang="en-US" dirty="0"/>
              <a:t>Coordinated</a:t>
            </a:r>
          </a:p>
          <a:p>
            <a:pPr marL="342900" indent="-342900">
              <a:buFont typeface="Arial" panose="020B0604020202020204" pitchFamily="34" charset="0"/>
              <a:buChar char="•"/>
            </a:pPr>
            <a:r>
              <a:rPr lang="en-US" dirty="0"/>
              <a:t>Reviewed</a:t>
            </a:r>
          </a:p>
          <a:p>
            <a:pPr marL="342900" indent="-342900">
              <a:buFont typeface="Arial" panose="020B0604020202020204" pitchFamily="34" charset="0"/>
              <a:buChar char="•"/>
            </a:pPr>
            <a:r>
              <a:rPr lang="en-US" dirty="0"/>
              <a:t>Managed</a:t>
            </a:r>
          </a:p>
          <a:p>
            <a:pPr marL="342900" indent="-342900">
              <a:buFont typeface="Arial" panose="020B0604020202020204" pitchFamily="34" charset="0"/>
              <a:buChar char="•"/>
            </a:pPr>
            <a:r>
              <a:rPr lang="en-US" dirty="0"/>
              <a:t>Maintained</a:t>
            </a:r>
          </a:p>
          <a:p>
            <a:pPr marL="342900" indent="-342900">
              <a:buFont typeface="Arial" panose="020B0604020202020204" pitchFamily="34" charset="0"/>
              <a:buChar char="•"/>
            </a:pPr>
            <a:r>
              <a:rPr lang="en-US" dirty="0"/>
              <a:t>Removed</a:t>
            </a:r>
          </a:p>
        </p:txBody>
      </p:sp>
      <p:pic>
        <p:nvPicPr>
          <p:cNvPr id="9226" name="Picture 10" descr="Image result for calendar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13674" y="1199445"/>
            <a:ext cx="1332885" cy="999664"/>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Image result for working together 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36702" y="1455186"/>
            <a:ext cx="962563" cy="962563"/>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Image result for review png"/>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3213638" y="2614715"/>
            <a:ext cx="1642601" cy="979002"/>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Image result for manage png"/>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5759053" y="2407592"/>
            <a:ext cx="1537275" cy="809471"/>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descr="Image result for car maintenance png"/>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2997296" y="4153800"/>
            <a:ext cx="2282082" cy="613463"/>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Image result for trash can 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691106" y="3758162"/>
            <a:ext cx="734211" cy="9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792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732DAA-67C3-AC48-9CF3-E7D8FD8ECD99}"/>
              </a:ext>
            </a:extLst>
          </p:cNvPr>
          <p:cNvSpPr>
            <a:spLocks noGrp="1"/>
          </p:cNvSpPr>
          <p:nvPr>
            <p:ph type="body" sz="quarter" idx="11"/>
          </p:nvPr>
        </p:nvSpPr>
        <p:spPr/>
        <p:txBody>
          <a:bodyPr/>
          <a:lstStyle/>
          <a:p>
            <a:r>
              <a:rPr lang="en-US" dirty="0"/>
              <a:t>Content Strategy is More Than Just Messaging</a:t>
            </a:r>
          </a:p>
        </p:txBody>
      </p:sp>
      <p:sp>
        <p:nvSpPr>
          <p:cNvPr id="11" name="Content Placeholder 10"/>
          <p:cNvSpPr>
            <a:spLocks noGrp="1"/>
          </p:cNvSpPr>
          <p:nvPr>
            <p:ph sz="quarter" idx="13"/>
          </p:nvPr>
        </p:nvSpPr>
        <p:spPr/>
        <p:txBody>
          <a:bodyPr>
            <a:normAutofit fontScale="85000" lnSpcReduction="20000"/>
          </a:bodyPr>
          <a:lstStyle/>
          <a:p>
            <a:r>
              <a:rPr lang="en-US" dirty="0"/>
              <a:t>The right content…	</a:t>
            </a:r>
          </a:p>
          <a:p>
            <a:endParaRPr lang="en-US" dirty="0"/>
          </a:p>
          <a:p>
            <a:r>
              <a:rPr lang="en-US" dirty="0"/>
              <a:t>	…in the right amount…</a:t>
            </a:r>
          </a:p>
          <a:p>
            <a:r>
              <a:rPr lang="en-US" dirty="0"/>
              <a:t>		</a:t>
            </a:r>
          </a:p>
          <a:p>
            <a:r>
              <a:rPr lang="en-US" dirty="0"/>
              <a:t>		…to the right person…</a:t>
            </a:r>
          </a:p>
          <a:p>
            <a:endParaRPr lang="en-US" dirty="0"/>
          </a:p>
          <a:p>
            <a:r>
              <a:rPr lang="en-US" dirty="0"/>
              <a:t>			…at the right time…</a:t>
            </a:r>
          </a:p>
          <a:p>
            <a:r>
              <a:rPr lang="en-US" dirty="0"/>
              <a:t>	</a:t>
            </a:r>
          </a:p>
          <a:p>
            <a:r>
              <a:rPr lang="en-US" dirty="0"/>
              <a:t>				…in the right medium.</a:t>
            </a:r>
          </a:p>
        </p:txBody>
      </p:sp>
      <p:pic>
        <p:nvPicPr>
          <p:cNvPr id="10242" name="Picture 2" descr="Image result for correct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5115" y="1467821"/>
            <a:ext cx="2160921" cy="2474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036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D392AD-E30B-DF45-8801-CDE117EE6D9F}"/>
              </a:ext>
            </a:extLst>
          </p:cNvPr>
          <p:cNvSpPr>
            <a:spLocks noGrp="1"/>
          </p:cNvSpPr>
          <p:nvPr>
            <p:ph type="body" sz="quarter" idx="11"/>
          </p:nvPr>
        </p:nvSpPr>
        <p:spPr/>
        <p:txBody>
          <a:bodyPr/>
          <a:lstStyle/>
          <a:p>
            <a:r>
              <a:rPr lang="en-US" dirty="0"/>
              <a:t>Plan Before You Write</a:t>
            </a:r>
          </a:p>
        </p:txBody>
      </p:sp>
      <p:sp>
        <p:nvSpPr>
          <p:cNvPr id="11" name="Content Placeholder 10"/>
          <p:cNvSpPr>
            <a:spLocks noGrp="1"/>
          </p:cNvSpPr>
          <p:nvPr>
            <p:ph sz="quarter" idx="13"/>
          </p:nvPr>
        </p:nvSpPr>
        <p:spPr/>
        <p:txBody>
          <a:bodyPr>
            <a:normAutofit/>
          </a:bodyPr>
          <a:lstStyle/>
          <a:p>
            <a:pPr marL="0" indent="0">
              <a:buNone/>
            </a:pPr>
            <a:r>
              <a:rPr lang="en-US" dirty="0"/>
              <a:t>Answer </a:t>
            </a:r>
            <a:r>
              <a:rPr lang="en-US" b="1" dirty="0"/>
              <a:t>three </a:t>
            </a:r>
            <a:r>
              <a:rPr lang="en-US" dirty="0"/>
              <a:t>questions for every piece of content:</a:t>
            </a:r>
          </a:p>
          <a:p>
            <a:pPr>
              <a:buFont typeface="+mj-lt"/>
              <a:buAutoNum type="arabicPeriod"/>
            </a:pPr>
            <a:r>
              <a:rPr lang="en-US" dirty="0"/>
              <a:t> </a:t>
            </a:r>
            <a:r>
              <a:rPr lang="en-US" b="1" dirty="0"/>
              <a:t>Who</a:t>
            </a:r>
            <a:r>
              <a:rPr lang="en-US" dirty="0"/>
              <a:t> is seeking information?  (Personas)</a:t>
            </a:r>
          </a:p>
          <a:p>
            <a:pPr>
              <a:buFont typeface="+mj-lt"/>
              <a:buAutoNum type="arabicPeriod"/>
            </a:pPr>
            <a:r>
              <a:rPr lang="en-US" dirty="0"/>
              <a:t> </a:t>
            </a:r>
            <a:r>
              <a:rPr lang="en-US" b="1" dirty="0"/>
              <a:t>What</a:t>
            </a:r>
            <a:r>
              <a:rPr lang="en-US" dirty="0"/>
              <a:t> words are we using? (Conversations)</a:t>
            </a:r>
          </a:p>
          <a:p>
            <a:pPr>
              <a:buFont typeface="+mj-lt"/>
              <a:buAutoNum type="arabicPeriod"/>
            </a:pPr>
            <a:r>
              <a:rPr lang="en-US" dirty="0"/>
              <a:t> </a:t>
            </a:r>
            <a:r>
              <a:rPr lang="en-US" b="1" dirty="0"/>
              <a:t>Why</a:t>
            </a:r>
            <a:r>
              <a:rPr lang="en-US" dirty="0"/>
              <a:t> are they coming to your site?  (Purposes and Processes)</a:t>
            </a:r>
          </a:p>
        </p:txBody>
      </p:sp>
      <p:pic>
        <p:nvPicPr>
          <p:cNvPr id="12290" name="Picture 2" descr="Image result for thinking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00714" y="3136968"/>
            <a:ext cx="1308228" cy="160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14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035168-6593-D74F-A264-F21E96B4F384}"/>
              </a:ext>
            </a:extLst>
          </p:cNvPr>
          <p:cNvSpPr>
            <a:spLocks noGrp="1"/>
          </p:cNvSpPr>
          <p:nvPr>
            <p:ph type="body" sz="quarter" idx="11"/>
          </p:nvPr>
        </p:nvSpPr>
        <p:spPr/>
        <p:txBody>
          <a:bodyPr/>
          <a:lstStyle/>
          <a:p>
            <a:r>
              <a:rPr lang="en-US" dirty="0"/>
              <a:t>#1: Personas (Who is Seeking Information?)</a:t>
            </a:r>
          </a:p>
          <a:p>
            <a:endParaRPr lang="en-US" dirty="0"/>
          </a:p>
        </p:txBody>
      </p:sp>
      <p:sp>
        <p:nvSpPr>
          <p:cNvPr id="11" name="Content Placeholder 10"/>
          <p:cNvSpPr>
            <a:spLocks noGrp="1"/>
          </p:cNvSpPr>
          <p:nvPr>
            <p:ph sz="quarter" idx="13"/>
          </p:nvPr>
        </p:nvSpPr>
        <p:spPr/>
        <p:txBody>
          <a:bodyPr>
            <a:normAutofit/>
          </a:bodyPr>
          <a:lstStyle/>
          <a:p>
            <a:pPr marL="0" indent="0">
              <a:buNone/>
            </a:pPr>
            <a:r>
              <a:rPr lang="en-US" dirty="0"/>
              <a:t>Who are you conversing with? The demographics of your community impact the conversations you have with individuals</a:t>
            </a:r>
          </a:p>
          <a:p>
            <a:pPr marL="0" indent="0">
              <a:buNone/>
            </a:pPr>
            <a:endParaRPr lang="en-US" dirty="0"/>
          </a:p>
          <a:p>
            <a:pPr marL="0" indent="0">
              <a:buNone/>
            </a:pPr>
            <a:r>
              <a:rPr lang="en-US" dirty="0"/>
              <a:t>What should you keep in mind about them?</a:t>
            </a:r>
          </a:p>
          <a:p>
            <a:pPr marL="342900" indent="-342900">
              <a:buFont typeface="Arial" panose="020B0604020202020204" pitchFamily="34" charset="0"/>
              <a:buChar char="•"/>
            </a:pPr>
            <a:r>
              <a:rPr lang="en-US" dirty="0"/>
              <a:t>Abilities (reading level, first language)</a:t>
            </a:r>
          </a:p>
          <a:p>
            <a:pPr marL="342900" indent="-342900">
              <a:buFont typeface="Arial" panose="020B0604020202020204" pitchFamily="34" charset="0"/>
              <a:buChar char="•"/>
            </a:pPr>
            <a:r>
              <a:rPr lang="en-US" dirty="0"/>
              <a:t>Aptitudes (what they know and don't know)</a:t>
            </a:r>
          </a:p>
          <a:p>
            <a:pPr marL="342900" indent="-342900">
              <a:buFont typeface="Arial" panose="020B0604020202020204" pitchFamily="34" charset="0"/>
              <a:buChar char="•"/>
            </a:pPr>
            <a:r>
              <a:rPr lang="en-US" dirty="0"/>
              <a:t>Attitudes (busy, tired, worried, frustrated)</a:t>
            </a:r>
          </a:p>
        </p:txBody>
      </p:sp>
      <p:pic>
        <p:nvPicPr>
          <p:cNvPr id="13314" name="Picture 2" descr="Image result for considerate png"/>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355583" y="2250955"/>
            <a:ext cx="2363114" cy="236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625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8006F1-6FCF-DC42-916A-D983B9CF2A3C}"/>
              </a:ext>
            </a:extLst>
          </p:cNvPr>
          <p:cNvSpPr>
            <a:spLocks noGrp="1"/>
          </p:cNvSpPr>
          <p:nvPr>
            <p:ph type="body" sz="quarter" idx="11"/>
          </p:nvPr>
        </p:nvSpPr>
        <p:spPr/>
        <p:txBody>
          <a:bodyPr/>
          <a:lstStyle/>
          <a:p>
            <a:r>
              <a:rPr lang="en-US" dirty="0"/>
              <a:t>Who Are Your Customers?</a:t>
            </a:r>
          </a:p>
        </p:txBody>
      </p:sp>
      <p:sp>
        <p:nvSpPr>
          <p:cNvPr id="3" name="Text Placeholder 2">
            <a:extLst>
              <a:ext uri="{FF2B5EF4-FFF2-40B4-BE49-F238E27FC236}">
                <a16:creationId xmlns:a16="http://schemas.microsoft.com/office/drawing/2014/main" id="{6E5A02E5-FB70-6049-A143-D930D698791C}"/>
              </a:ext>
            </a:extLst>
          </p:cNvPr>
          <p:cNvSpPr>
            <a:spLocks noGrp="1"/>
          </p:cNvSpPr>
          <p:nvPr>
            <p:ph type="body" sz="quarter" idx="12"/>
          </p:nvPr>
        </p:nvSpPr>
        <p:spPr>
          <a:xfrm>
            <a:off x="838201" y="570340"/>
            <a:ext cx="8775700" cy="361371"/>
          </a:xfrm>
        </p:spPr>
        <p:txBody>
          <a:bodyPr/>
          <a:lstStyle/>
          <a:p>
            <a:r>
              <a:rPr lang="en-US" dirty="0" err="1"/>
              <a:t>Goodyear,AZ</a:t>
            </a:r>
            <a:r>
              <a:rPr lang="en-US" dirty="0"/>
              <a:t>- 82,835 </a:t>
            </a:r>
            <a:r>
              <a:rPr lang="en-US" sz="1100" b="1" dirty="0">
                <a:hlinkClick r:id="rId3"/>
              </a:rPr>
              <a:t>www.NeighborhoodScout.com/az/goodyear</a:t>
            </a:r>
            <a:endParaRPr lang="en-US" sz="1100" b="1" dirty="0"/>
          </a:p>
        </p:txBody>
      </p:sp>
      <p:grpSp>
        <p:nvGrpSpPr>
          <p:cNvPr id="8" name="Group 7">
            <a:extLst>
              <a:ext uri="{FF2B5EF4-FFF2-40B4-BE49-F238E27FC236}">
                <a16:creationId xmlns:a16="http://schemas.microsoft.com/office/drawing/2014/main" id="{750C4D4A-B76C-413D-BED7-4D8360AAFAA5}"/>
              </a:ext>
            </a:extLst>
          </p:cNvPr>
          <p:cNvGrpSpPr/>
          <p:nvPr/>
        </p:nvGrpSpPr>
        <p:grpSpPr>
          <a:xfrm>
            <a:off x="298451" y="1252806"/>
            <a:ext cx="3101609" cy="2095682"/>
            <a:chOff x="298451" y="1252806"/>
            <a:chExt cx="3101609" cy="2095682"/>
          </a:xfrm>
        </p:grpSpPr>
        <p:pic>
          <p:nvPicPr>
            <p:cNvPr id="4" name="Picture 3">
              <a:extLst>
                <a:ext uri="{FF2B5EF4-FFF2-40B4-BE49-F238E27FC236}">
                  <a16:creationId xmlns:a16="http://schemas.microsoft.com/office/drawing/2014/main" id="{1FED74B9-D558-4A0A-9F94-55E4198F3A00}"/>
                </a:ext>
              </a:extLst>
            </p:cNvPr>
            <p:cNvPicPr>
              <a:picLocks noChangeAspect="1"/>
            </p:cNvPicPr>
            <p:nvPr/>
          </p:nvPicPr>
          <p:blipFill>
            <a:blip r:embed="rId4"/>
            <a:stretch>
              <a:fillRect/>
            </a:stretch>
          </p:blipFill>
          <p:spPr>
            <a:xfrm>
              <a:off x="298451" y="1252806"/>
              <a:ext cx="3101609" cy="2095682"/>
            </a:xfrm>
            <a:prstGeom prst="rect">
              <a:avLst/>
            </a:prstGeom>
          </p:spPr>
        </p:pic>
        <p:sp>
          <p:nvSpPr>
            <p:cNvPr id="5" name="TextBox 4">
              <a:extLst>
                <a:ext uri="{FF2B5EF4-FFF2-40B4-BE49-F238E27FC236}">
                  <a16:creationId xmlns:a16="http://schemas.microsoft.com/office/drawing/2014/main" id="{2FBB4906-6431-40B5-BC92-3011D6CD5CF9}"/>
                </a:ext>
              </a:extLst>
            </p:cNvPr>
            <p:cNvSpPr txBox="1"/>
            <p:nvPr/>
          </p:nvSpPr>
          <p:spPr>
            <a:xfrm>
              <a:off x="1689100" y="2069815"/>
              <a:ext cx="1117600" cy="230832"/>
            </a:xfrm>
            <a:prstGeom prst="rect">
              <a:avLst/>
            </a:prstGeom>
            <a:noFill/>
          </p:spPr>
          <p:txBody>
            <a:bodyPr wrap="square" rtlCol="0">
              <a:spAutoFit/>
            </a:bodyPr>
            <a:lstStyle/>
            <a:p>
              <a:r>
                <a:rPr lang="en-US" b="1" dirty="0"/>
                <a:t>Age</a:t>
              </a:r>
              <a:r>
                <a:rPr lang="en-US" dirty="0"/>
                <a:t>-</a:t>
              </a:r>
            </a:p>
          </p:txBody>
        </p:sp>
      </p:grpSp>
      <p:pic>
        <p:nvPicPr>
          <p:cNvPr id="6" name="Picture 5">
            <a:extLst>
              <a:ext uri="{FF2B5EF4-FFF2-40B4-BE49-F238E27FC236}">
                <a16:creationId xmlns:a16="http://schemas.microsoft.com/office/drawing/2014/main" id="{D61615C0-EE64-4FBE-A21E-681C69155B27}"/>
              </a:ext>
            </a:extLst>
          </p:cNvPr>
          <p:cNvPicPr>
            <a:picLocks noChangeAspect="1"/>
          </p:cNvPicPr>
          <p:nvPr/>
        </p:nvPicPr>
        <p:blipFill>
          <a:blip r:embed="rId5"/>
          <a:stretch>
            <a:fillRect/>
          </a:stretch>
        </p:blipFill>
        <p:spPr>
          <a:xfrm>
            <a:off x="3687853" y="1145004"/>
            <a:ext cx="5030845" cy="2203484"/>
          </a:xfrm>
          <a:prstGeom prst="rect">
            <a:avLst/>
          </a:prstGeom>
        </p:spPr>
      </p:pic>
      <p:sp>
        <p:nvSpPr>
          <p:cNvPr id="7" name="TextBox 6">
            <a:extLst>
              <a:ext uri="{FF2B5EF4-FFF2-40B4-BE49-F238E27FC236}">
                <a16:creationId xmlns:a16="http://schemas.microsoft.com/office/drawing/2014/main" id="{8C69BF70-A817-44F3-87B6-B87887990700}"/>
              </a:ext>
            </a:extLst>
          </p:cNvPr>
          <p:cNvSpPr txBox="1"/>
          <p:nvPr/>
        </p:nvSpPr>
        <p:spPr>
          <a:xfrm>
            <a:off x="1270000" y="3536950"/>
            <a:ext cx="6731000" cy="1384995"/>
          </a:xfrm>
          <a:prstGeom prst="rect">
            <a:avLst/>
          </a:prstGeom>
          <a:noFill/>
        </p:spPr>
        <p:txBody>
          <a:bodyPr wrap="square" rtlCol="0">
            <a:spAutoFit/>
          </a:bodyPr>
          <a:lstStyle/>
          <a:p>
            <a:r>
              <a:rPr lang="en-US" sz="1200" dirty="0"/>
              <a:t>Other details:</a:t>
            </a:r>
          </a:p>
          <a:p>
            <a:pPr marL="171450" indent="-171450">
              <a:buFont typeface="Arial" panose="020B0604020202020204" pitchFamily="34" charset="0"/>
              <a:buChar char="•"/>
            </a:pPr>
            <a:r>
              <a:rPr lang="en-US" sz="1200" dirty="0"/>
              <a:t>Lots of NEW HOMES-and a growing population</a:t>
            </a:r>
          </a:p>
          <a:p>
            <a:pPr marL="171450" indent="-171450">
              <a:buFont typeface="Arial" panose="020B0604020202020204" pitchFamily="34" charset="0"/>
              <a:buChar char="•"/>
            </a:pPr>
            <a:r>
              <a:rPr lang="en-US" sz="1200" dirty="0"/>
              <a:t>7.84% of the workforce works from home- higher than national average</a:t>
            </a:r>
          </a:p>
          <a:p>
            <a:pPr marL="171450" indent="-171450">
              <a:buFont typeface="Arial" panose="020B0604020202020204" pitchFamily="34" charset="0"/>
              <a:buChar char="•"/>
            </a:pPr>
            <a:r>
              <a:rPr lang="en-US" sz="1200" dirty="0"/>
              <a:t>30.64 minutes each day getting to work- higher than national average</a:t>
            </a:r>
          </a:p>
          <a:p>
            <a:pPr marL="171450" indent="-171450">
              <a:buFont typeface="Arial" panose="020B0604020202020204" pitchFamily="34" charset="0"/>
              <a:buChar char="•"/>
            </a:pPr>
            <a:r>
              <a:rPr lang="en-US" sz="1200" dirty="0"/>
              <a:t>Education level- Higher than National average (30.3% have a bachelors degree or higher)</a:t>
            </a:r>
          </a:p>
          <a:p>
            <a:pPr marL="171450" indent="-171450">
              <a:buFont typeface="Arial" panose="020B0604020202020204" pitchFamily="34" charset="0"/>
              <a:buChar char="•"/>
            </a:pPr>
            <a:r>
              <a:rPr lang="en-US" sz="1200" dirty="0"/>
              <a:t>6.5% of people under the age of 65 have a disability- lets talk about this!</a:t>
            </a:r>
          </a:p>
        </p:txBody>
      </p:sp>
    </p:spTree>
    <p:extLst>
      <p:ext uri="{BB962C8B-B14F-4D97-AF65-F5344CB8AC3E}">
        <p14:creationId xmlns:p14="http://schemas.microsoft.com/office/powerpoint/2010/main" val="2095861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5052DE-DC2E-B047-AD29-B26CB80E188F}"/>
              </a:ext>
            </a:extLst>
          </p:cNvPr>
          <p:cNvSpPr>
            <a:spLocks noGrp="1"/>
          </p:cNvSpPr>
          <p:nvPr>
            <p:ph type="body" sz="quarter" idx="11"/>
          </p:nvPr>
        </p:nvSpPr>
        <p:spPr/>
        <p:txBody>
          <a:bodyPr/>
          <a:lstStyle/>
          <a:p>
            <a:r>
              <a:rPr lang="en-US" dirty="0"/>
              <a:t>Your Customers Are Mobile-First</a:t>
            </a:r>
          </a:p>
        </p:txBody>
      </p:sp>
      <p:sp>
        <p:nvSpPr>
          <p:cNvPr id="11" name="Content Placeholder 10"/>
          <p:cNvSpPr>
            <a:spLocks noGrp="1"/>
          </p:cNvSpPr>
          <p:nvPr>
            <p:ph sz="quarter" idx="13"/>
          </p:nvPr>
        </p:nvSpPr>
        <p:spPr>
          <a:xfrm>
            <a:off x="226219" y="1163782"/>
            <a:ext cx="8691562" cy="3297093"/>
          </a:xfrm>
        </p:spPr>
        <p:txBody>
          <a:bodyPr numCol="1">
            <a:normAutofit fontScale="62500" lnSpcReduction="20000"/>
          </a:bodyPr>
          <a:lstStyle/>
          <a:p>
            <a:pPr marL="342900" indent="-342900">
              <a:buFont typeface="Arial" panose="020B0604020202020204" pitchFamily="34" charset="0"/>
              <a:buChar char="•"/>
            </a:pPr>
            <a:r>
              <a:rPr lang="en-US" b="1" dirty="0"/>
              <a:t>96%</a:t>
            </a:r>
            <a:r>
              <a:rPr lang="en-US" dirty="0"/>
              <a:t> of American adults have a cellphone-</a:t>
            </a:r>
          </a:p>
          <a:p>
            <a:pPr marL="857250" lvl="1" indent="-342900"/>
            <a:r>
              <a:rPr lang="en-US" dirty="0"/>
              <a:t>Do you actually know someone who doesn’t have one? (Bob)</a:t>
            </a:r>
          </a:p>
          <a:p>
            <a:pPr marL="342900" indent="-342900">
              <a:buFont typeface="Arial" panose="020B0604020202020204" pitchFamily="34" charset="0"/>
              <a:buChar char="•"/>
            </a:pPr>
            <a:r>
              <a:rPr lang="en-US" b="1" dirty="0"/>
              <a:t>99-100% </a:t>
            </a:r>
            <a:r>
              <a:rPr lang="en-US" dirty="0"/>
              <a:t>of Americans between the age of 18 and 29 have a cell phone</a:t>
            </a:r>
          </a:p>
          <a:p>
            <a:pPr marL="857250" lvl="1" indent="-342900"/>
            <a:r>
              <a:rPr lang="en-US" dirty="0"/>
              <a:t>96% of them are Smart phones</a:t>
            </a:r>
          </a:p>
          <a:p>
            <a:pPr marL="342900" indent="-342900">
              <a:buFont typeface="Arial" panose="020B0604020202020204" pitchFamily="34" charset="0"/>
              <a:buChar char="•"/>
            </a:pPr>
            <a:r>
              <a:rPr lang="en-US" b="1" dirty="0"/>
              <a:t>71%</a:t>
            </a:r>
            <a:r>
              <a:rPr lang="en-US" dirty="0"/>
              <a:t> of people who live at and below the poverty level have a Smart phone</a:t>
            </a:r>
          </a:p>
          <a:p>
            <a:pPr marL="342900" indent="-342900">
              <a:buFont typeface="Arial" panose="020B0604020202020204" pitchFamily="34" charset="0"/>
              <a:buChar char="•"/>
            </a:pPr>
            <a:r>
              <a:rPr lang="en-US" b="1" dirty="0"/>
              <a:t>74%</a:t>
            </a:r>
            <a:r>
              <a:rPr lang="en-US" dirty="0"/>
              <a:t> of American adults have a laptop or desktop (78% in 2010)</a:t>
            </a:r>
          </a:p>
          <a:p>
            <a:pPr marL="342900" indent="-342900">
              <a:buFont typeface="Arial" panose="020B0604020202020204" pitchFamily="34" charset="0"/>
              <a:buChar char="•"/>
            </a:pPr>
            <a:r>
              <a:rPr lang="en-US" b="1" dirty="0"/>
              <a:t>52%</a:t>
            </a:r>
            <a:r>
              <a:rPr lang="en-US" dirty="0"/>
              <a:t> of American adults have a tablet (</a:t>
            </a:r>
            <a:r>
              <a:rPr lang="en-US" b="1" i="1" dirty="0"/>
              <a:t>4% in 2010</a:t>
            </a:r>
            <a:r>
              <a:rPr lang="en-US" dirty="0"/>
              <a:t>)</a:t>
            </a:r>
          </a:p>
          <a:p>
            <a:pPr marL="342900" indent="-342900">
              <a:buFont typeface="Arial" panose="020B0604020202020204" pitchFamily="34" charset="0"/>
              <a:buChar char="•"/>
            </a:pPr>
            <a:r>
              <a:rPr lang="en-US" b="1" dirty="0"/>
              <a:t>1 in 5 </a:t>
            </a:r>
            <a:r>
              <a:rPr lang="en-US" dirty="0"/>
              <a:t>Americans can </a:t>
            </a:r>
            <a:r>
              <a:rPr lang="en-US" b="1" i="1" dirty="0"/>
              <a:t>only</a:t>
            </a:r>
            <a:r>
              <a:rPr lang="en-US" dirty="0"/>
              <a:t> access the Internet at home via a smartphone</a:t>
            </a:r>
          </a:p>
          <a:p>
            <a:endParaRPr lang="en-US" dirty="0"/>
          </a:p>
          <a:p>
            <a:pPr algn="ctr"/>
            <a:r>
              <a:rPr lang="en-US" dirty="0"/>
              <a:t>That means at least 20%  of your customers </a:t>
            </a:r>
            <a:r>
              <a:rPr lang="en-US" b="1" i="1" dirty="0"/>
              <a:t>rely entirely </a:t>
            </a:r>
            <a:r>
              <a:rPr lang="en-US" dirty="0"/>
              <a:t>on visiting your website using their phone, and </a:t>
            </a:r>
            <a:r>
              <a:rPr lang="en-US" b="1" i="1" dirty="0"/>
              <a:t>most</a:t>
            </a:r>
            <a:r>
              <a:rPr lang="en-US" dirty="0"/>
              <a:t> people will use their phone to do all other web tasks </a:t>
            </a:r>
          </a:p>
        </p:txBody>
      </p:sp>
      <p:sp>
        <p:nvSpPr>
          <p:cNvPr id="5" name="Rectangle 4">
            <a:extLst>
              <a:ext uri="{FF2B5EF4-FFF2-40B4-BE49-F238E27FC236}">
                <a16:creationId xmlns:a16="http://schemas.microsoft.com/office/drawing/2014/main" id="{25B37BE2-CE62-4BE6-8476-88C4FD157C3C}"/>
              </a:ext>
            </a:extLst>
          </p:cNvPr>
          <p:cNvSpPr/>
          <p:nvPr/>
        </p:nvSpPr>
        <p:spPr>
          <a:xfrm>
            <a:off x="3486606" y="682625"/>
            <a:ext cx="2170787" cy="307777"/>
          </a:xfrm>
          <a:prstGeom prst="rect">
            <a:avLst/>
          </a:prstGeom>
        </p:spPr>
        <p:txBody>
          <a:bodyPr wrap="none">
            <a:spAutoFit/>
          </a:bodyPr>
          <a:lstStyle/>
          <a:p>
            <a:pPr>
              <a:spcBef>
                <a:spcPts val="0"/>
              </a:spcBef>
            </a:pPr>
            <a:r>
              <a:rPr lang="en-US" sz="1400" dirty="0">
                <a:hlinkClick r:id="rId3"/>
              </a:rPr>
              <a:t>www.pewresearch.org</a:t>
            </a:r>
            <a:endParaRPr lang="en-US" sz="1400" dirty="0"/>
          </a:p>
        </p:txBody>
      </p:sp>
    </p:spTree>
    <p:extLst>
      <p:ext uri="{BB962C8B-B14F-4D97-AF65-F5344CB8AC3E}">
        <p14:creationId xmlns:p14="http://schemas.microsoft.com/office/powerpoint/2010/main" val="1055067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322671-31DF-5A44-817B-AD85F64E4F0B}"/>
              </a:ext>
            </a:extLst>
          </p:cNvPr>
          <p:cNvSpPr>
            <a:spLocks noGrp="1"/>
          </p:cNvSpPr>
          <p:nvPr>
            <p:ph type="body" sz="quarter" idx="11"/>
          </p:nvPr>
        </p:nvSpPr>
        <p:spPr/>
        <p:txBody>
          <a:bodyPr/>
          <a:lstStyle/>
          <a:p>
            <a:r>
              <a:rPr lang="en-US" dirty="0"/>
              <a:t>Purpose of Exercise #1: Identifying Your Audience</a:t>
            </a:r>
          </a:p>
        </p:txBody>
      </p:sp>
      <p:sp>
        <p:nvSpPr>
          <p:cNvPr id="3" name="Content Placeholder 2"/>
          <p:cNvSpPr>
            <a:spLocks noGrp="1"/>
          </p:cNvSpPr>
          <p:nvPr>
            <p:ph sz="quarter" idx="13"/>
          </p:nvPr>
        </p:nvSpPr>
        <p:spPr/>
        <p:txBody>
          <a:bodyPr anchor="ctr">
            <a:normAutofit/>
          </a:bodyPr>
          <a:lstStyle/>
          <a:p>
            <a:pPr marL="0" indent="0" algn="ctr">
              <a:buNone/>
            </a:pPr>
            <a:r>
              <a:rPr lang="en-US" sz="2800" dirty="0"/>
              <a:t>By imagining who your website visitors are, you can write relevant, meaningful content for them.</a:t>
            </a:r>
          </a:p>
        </p:txBody>
      </p:sp>
    </p:spTree>
    <p:extLst>
      <p:ext uri="{BB962C8B-B14F-4D97-AF65-F5344CB8AC3E}">
        <p14:creationId xmlns:p14="http://schemas.microsoft.com/office/powerpoint/2010/main" val="3667675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2D84CD-06A1-5A40-A430-FB3D8AC6020A}"/>
              </a:ext>
            </a:extLst>
          </p:cNvPr>
          <p:cNvSpPr>
            <a:spLocks noGrp="1"/>
          </p:cNvSpPr>
          <p:nvPr>
            <p:ph type="body" sz="quarter" idx="11"/>
          </p:nvPr>
        </p:nvSpPr>
        <p:spPr/>
        <p:txBody>
          <a:bodyPr/>
          <a:lstStyle/>
          <a:p>
            <a:r>
              <a:rPr lang="en-US" dirty="0"/>
              <a:t>Exercise #1: Identifying Your Audience</a:t>
            </a:r>
          </a:p>
        </p:txBody>
      </p:sp>
      <p:sp>
        <p:nvSpPr>
          <p:cNvPr id="11" name="Content Placeholder 10"/>
          <p:cNvSpPr>
            <a:spLocks noGrp="1"/>
          </p:cNvSpPr>
          <p:nvPr>
            <p:ph sz="quarter" idx="13"/>
          </p:nvPr>
        </p:nvSpPr>
        <p:spPr/>
        <p:txBody>
          <a:bodyPr>
            <a:normAutofit fontScale="92500" lnSpcReduction="20000"/>
          </a:bodyPr>
          <a:lstStyle/>
          <a:p>
            <a:pPr marL="0" indent="0">
              <a:buNone/>
            </a:pPr>
            <a:r>
              <a:rPr lang="en-US" sz="1400" dirty="0"/>
              <a:t>You will click the link being sent in the chat window. All the directions are built into the online Form: </a:t>
            </a:r>
          </a:p>
          <a:p>
            <a:pPr marL="342900" indent="-342900">
              <a:buFont typeface="Arial" panose="020B0604020202020204" pitchFamily="34" charset="0"/>
              <a:buChar char="•"/>
            </a:pPr>
            <a:r>
              <a:rPr lang="en-US" sz="1400" dirty="0"/>
              <a:t>Choose a Form - Give your Persona a name, age and profession</a:t>
            </a:r>
          </a:p>
          <a:p>
            <a:pPr marL="342900" indent="-342900">
              <a:buFont typeface="Arial" panose="020B0604020202020204" pitchFamily="34" charset="0"/>
              <a:buChar char="•"/>
            </a:pPr>
            <a:r>
              <a:rPr lang="en-US" sz="1400" dirty="0"/>
              <a:t>What do they do in their personal life?- How would you describe this person to a friend?</a:t>
            </a:r>
          </a:p>
          <a:p>
            <a:pPr marL="342900" indent="-342900">
              <a:buFont typeface="Arial" panose="020B0604020202020204" pitchFamily="34" charset="0"/>
              <a:buChar char="•"/>
            </a:pPr>
            <a:r>
              <a:rPr lang="en-US" sz="1400" dirty="0"/>
              <a:t>Provide what they typically do on the web (e.g., email, social media)</a:t>
            </a:r>
          </a:p>
          <a:p>
            <a:pPr marL="342900" indent="-342900">
              <a:buFont typeface="Arial" panose="020B0604020202020204" pitchFamily="34" charset="0"/>
              <a:buChar char="•"/>
            </a:pPr>
            <a:r>
              <a:rPr lang="en-US" sz="1400" dirty="0"/>
              <a:t>What are they doing on your website?</a:t>
            </a:r>
          </a:p>
          <a:p>
            <a:pPr marL="342900" indent="-342900">
              <a:buFont typeface="Arial" panose="020B0604020202020204" pitchFamily="34" charset="0"/>
              <a:buChar char="•"/>
            </a:pPr>
            <a:r>
              <a:rPr lang="en-US" sz="1400" dirty="0"/>
              <a:t>Provide a quote, stories, tasks and anything about them that may explain why they would visit your website</a:t>
            </a:r>
          </a:p>
          <a:p>
            <a:pPr marL="342900" indent="-342900">
              <a:buFont typeface="Arial" panose="020B0604020202020204" pitchFamily="34" charset="0"/>
              <a:buChar char="•"/>
            </a:pPr>
            <a:r>
              <a:rPr lang="en-US" sz="1400" dirty="0"/>
              <a:t>Give them an attitude (e.g., busy, tired, worried, frustrated) </a:t>
            </a:r>
          </a:p>
          <a:p>
            <a:pPr marL="342900" indent="-342900">
              <a:buFont typeface="Arial" panose="020B0604020202020204" pitchFamily="34" charset="0"/>
              <a:buChar char="•"/>
            </a:pPr>
            <a:r>
              <a:rPr lang="en-US" sz="1400" dirty="0"/>
              <a:t>Give them an aptitude (what they know, what they don’t know) </a:t>
            </a:r>
          </a:p>
          <a:p>
            <a:pPr marL="342900" indent="-342900">
              <a:buFont typeface="Arial" panose="020B0604020202020204" pitchFamily="34" charset="0"/>
              <a:buChar char="•"/>
            </a:pPr>
            <a:r>
              <a:rPr lang="en-US" sz="1400" dirty="0">
                <a:hlinkClick r:id="rId3"/>
              </a:rPr>
              <a:t>http://training.weknowgovernment.com/brian-s-example-pages/content-strategy-build-a-persona-exercise</a:t>
            </a:r>
            <a:endParaRPr lang="en-US" sz="1400" dirty="0"/>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endParaRPr lang="en-US" sz="1400" dirty="0"/>
          </a:p>
        </p:txBody>
      </p:sp>
    </p:spTree>
    <p:extLst>
      <p:ext uri="{BB962C8B-B14F-4D97-AF65-F5344CB8AC3E}">
        <p14:creationId xmlns:p14="http://schemas.microsoft.com/office/powerpoint/2010/main" val="3331229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41ED32-E78B-4A01-9E2E-8AFC4C8A1033}"/>
              </a:ext>
            </a:extLst>
          </p:cNvPr>
          <p:cNvSpPr>
            <a:spLocks noGrp="1"/>
          </p:cNvSpPr>
          <p:nvPr>
            <p:ph type="body" sz="quarter" idx="11"/>
          </p:nvPr>
        </p:nvSpPr>
        <p:spPr/>
        <p:txBody>
          <a:bodyPr/>
          <a:lstStyle/>
          <a:p>
            <a:r>
              <a:rPr lang="en-US" dirty="0"/>
              <a:t>Persona Example:</a:t>
            </a:r>
          </a:p>
        </p:txBody>
      </p:sp>
      <p:pic>
        <p:nvPicPr>
          <p:cNvPr id="6" name="Content Placeholder 5">
            <a:extLst>
              <a:ext uri="{FF2B5EF4-FFF2-40B4-BE49-F238E27FC236}">
                <a16:creationId xmlns:a16="http://schemas.microsoft.com/office/drawing/2014/main" id="{555285A2-5009-427A-9EEA-B39ABE68F0E8}"/>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962617" y="414800"/>
            <a:ext cx="4089216" cy="2156950"/>
          </a:xfrm>
        </p:spPr>
      </p:pic>
      <p:sp>
        <p:nvSpPr>
          <p:cNvPr id="7" name="Rectangle 6">
            <a:extLst>
              <a:ext uri="{FF2B5EF4-FFF2-40B4-BE49-F238E27FC236}">
                <a16:creationId xmlns:a16="http://schemas.microsoft.com/office/drawing/2014/main" id="{60403D37-0CB0-41BF-8E3F-A48451BCCE3D}"/>
              </a:ext>
            </a:extLst>
          </p:cNvPr>
          <p:cNvSpPr/>
          <p:nvPr/>
        </p:nvSpPr>
        <p:spPr>
          <a:xfrm>
            <a:off x="385506" y="551870"/>
            <a:ext cx="4577111" cy="4370427"/>
          </a:xfrm>
          <a:prstGeom prst="rect">
            <a:avLst/>
          </a:prstGeom>
        </p:spPr>
        <p:txBody>
          <a:bodyPr wrap="square">
            <a:spAutoFit/>
          </a:bodyPr>
          <a:lstStyle/>
          <a:p>
            <a:pPr>
              <a:spcBef>
                <a:spcPts val="1800"/>
              </a:spcBef>
              <a:spcAft>
                <a:spcPts val="600"/>
              </a:spcAft>
            </a:pPr>
            <a:r>
              <a:rPr lang="en-US" dirty="0">
                <a:solidFill>
                  <a:srgbClr val="000000"/>
                </a:solidFill>
              </a:rPr>
              <a:t>Hi !  </a:t>
            </a:r>
            <a:r>
              <a:rPr lang="en-US" b="1" dirty="0">
                <a:solidFill>
                  <a:srgbClr val="000000"/>
                </a:solidFill>
              </a:rPr>
              <a:t>My name is:   </a:t>
            </a:r>
            <a:r>
              <a:rPr lang="en-US" dirty="0">
                <a:solidFill>
                  <a:srgbClr val="000000"/>
                </a:solidFill>
              </a:rPr>
              <a:t>Carmen    </a:t>
            </a:r>
            <a:r>
              <a:rPr lang="en-US" b="1" dirty="0">
                <a:solidFill>
                  <a:srgbClr val="000000"/>
                </a:solidFill>
              </a:rPr>
              <a:t>My age:   </a:t>
            </a:r>
            <a:r>
              <a:rPr lang="en-US" dirty="0">
                <a:solidFill>
                  <a:srgbClr val="000000"/>
                </a:solidFill>
              </a:rPr>
              <a:t>27    </a:t>
            </a:r>
            <a:r>
              <a:rPr lang="en-US" b="1" dirty="0">
                <a:solidFill>
                  <a:srgbClr val="000000"/>
                </a:solidFill>
              </a:rPr>
              <a:t>My Profession:   </a:t>
            </a:r>
            <a:r>
              <a:rPr lang="en-US" dirty="0">
                <a:solidFill>
                  <a:srgbClr val="000000"/>
                </a:solidFill>
              </a:rPr>
              <a:t>Electrical Engineer  </a:t>
            </a:r>
            <a:endParaRPr lang="en-US" b="1" dirty="0"/>
          </a:p>
          <a:p>
            <a:pPr>
              <a:spcBef>
                <a:spcPts val="1800"/>
              </a:spcBef>
              <a:spcAft>
                <a:spcPts val="600"/>
              </a:spcAft>
            </a:pPr>
            <a:r>
              <a:rPr lang="en-US" b="1" dirty="0"/>
              <a:t>What I do in my personal life: </a:t>
            </a:r>
            <a:r>
              <a:rPr lang="en-US" dirty="0"/>
              <a:t>I am an expecting mother (twins), when time permits- avid yogi, and have been trying to pick up Spanish. My last vacation (3 years ago) was my honeymoon to Costa Rica, and I can’t remember having free time to read a book, or magazine, or really anything that was not work related.</a:t>
            </a:r>
          </a:p>
          <a:p>
            <a:pPr>
              <a:spcBef>
                <a:spcPts val="1800"/>
              </a:spcBef>
              <a:spcAft>
                <a:spcPts val="600"/>
              </a:spcAft>
            </a:pPr>
            <a:r>
              <a:rPr lang="en-US" b="1" dirty="0"/>
              <a:t>Am I tech Savvy? </a:t>
            </a:r>
            <a:r>
              <a:rPr lang="en-US" dirty="0"/>
              <a:t>Yes, Although if I can’t get something done right away on my phone, I get very frustrated. I have been teaching my grandfather how to use his iPad and FaceTime in preparation for him meeting the twins (he lives at nursing home back east) and after 3 weeks I think he might be getting it finally. </a:t>
            </a:r>
          </a:p>
          <a:p>
            <a:pPr>
              <a:spcBef>
                <a:spcPts val="1800"/>
              </a:spcBef>
              <a:spcAft>
                <a:spcPts val="600"/>
              </a:spcAft>
            </a:pPr>
            <a:r>
              <a:rPr lang="en-US" b="1" dirty="0"/>
              <a:t>What are my typical Web Tasks? </a:t>
            </a:r>
            <a:r>
              <a:rPr lang="en-US" dirty="0"/>
              <a:t>WORK! WORK! WORK! WORK! WORK! Shopping (my groceries, clothes, and work supplies are all delivered to me) Staying up to date on new building code and permit requirements. Research and preparation for the twins- How do other working moms balance a career and family?</a:t>
            </a:r>
          </a:p>
          <a:p>
            <a:pPr>
              <a:spcBef>
                <a:spcPts val="1800"/>
              </a:spcBef>
              <a:spcAft>
                <a:spcPts val="600"/>
              </a:spcAft>
            </a:pPr>
            <a:r>
              <a:rPr lang="en-US" b="1" dirty="0"/>
              <a:t>What am I doing on YOUR website TODAY?  </a:t>
            </a:r>
            <a:r>
              <a:rPr lang="en-US" dirty="0"/>
              <a:t>I heard you have free yoga at the community center by my house. When is it? And how do I join? Are there other free classes I can join like Lamaze? I also know that the City is preparing for an upgrade to city buildings like the Library (My family’s Electrician Company won the bid the year I was born and I would love to win it again), when will your RFP/B go public and can I receive an alert when it posts?</a:t>
            </a:r>
          </a:p>
        </p:txBody>
      </p:sp>
      <p:sp>
        <p:nvSpPr>
          <p:cNvPr id="3" name="TextBox 2">
            <a:extLst>
              <a:ext uri="{FF2B5EF4-FFF2-40B4-BE49-F238E27FC236}">
                <a16:creationId xmlns:a16="http://schemas.microsoft.com/office/drawing/2014/main" id="{61AE7615-7558-42A0-A0C9-A5AB12FC20A1}"/>
              </a:ext>
            </a:extLst>
          </p:cNvPr>
          <p:cNvSpPr txBox="1"/>
          <p:nvPr/>
        </p:nvSpPr>
        <p:spPr>
          <a:xfrm>
            <a:off x="5416550" y="2802634"/>
            <a:ext cx="3181350" cy="2169825"/>
          </a:xfrm>
          <a:prstGeom prst="rect">
            <a:avLst/>
          </a:prstGeom>
          <a:noFill/>
        </p:spPr>
        <p:txBody>
          <a:bodyPr wrap="square" rtlCol="0">
            <a:spAutoFit/>
          </a:bodyPr>
          <a:lstStyle/>
          <a:p>
            <a:r>
              <a:rPr lang="en-US" b="1" dirty="0"/>
              <a:t>Extra-</a:t>
            </a:r>
          </a:p>
          <a:p>
            <a:pPr marL="171450" indent="-171450">
              <a:buFont typeface="Arial" panose="020B0604020202020204" pitchFamily="34" charset="0"/>
              <a:buChar char="•"/>
            </a:pPr>
            <a:r>
              <a:rPr lang="en-US" dirty="0"/>
              <a:t>If your website doesn’t work for the simple stuff (like posting upcoming free events), how can I trust that you will have what I need to research Building Plan code ordinances and Permits I need to run my family business?  </a:t>
            </a:r>
          </a:p>
          <a:p>
            <a:endParaRPr lang="en-US" dirty="0"/>
          </a:p>
          <a:p>
            <a:pPr marL="171450" indent="-171450">
              <a:buFont typeface="Arial" panose="020B0604020202020204" pitchFamily="34" charset="0"/>
              <a:buChar char="•"/>
            </a:pPr>
            <a:r>
              <a:rPr lang="en-US" dirty="0"/>
              <a:t>I work 9-12 hour days; your City Hall, Building Department office and Public Works locations all seem to be in different places and have different content posted on your website about open hours and phone numbers to call, how am I supposed to know where to go or who to speak to in the 30 minutes I have for my lunch break between projects? </a:t>
            </a:r>
          </a:p>
        </p:txBody>
      </p:sp>
    </p:spTree>
    <p:extLst>
      <p:ext uri="{BB962C8B-B14F-4D97-AF65-F5344CB8AC3E}">
        <p14:creationId xmlns:p14="http://schemas.microsoft.com/office/powerpoint/2010/main" val="3035843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D92E379-BC4C-4241-B978-07CDAF4E2582}"/>
              </a:ext>
            </a:extLst>
          </p:cNvPr>
          <p:cNvSpPr>
            <a:spLocks noGrp="1"/>
          </p:cNvSpPr>
          <p:nvPr>
            <p:ph type="body" sz="quarter" idx="11"/>
          </p:nvPr>
        </p:nvSpPr>
        <p:spPr/>
        <p:txBody>
          <a:bodyPr/>
          <a:lstStyle/>
          <a:p>
            <a:r>
              <a:rPr lang="en-US" dirty="0"/>
              <a:t>Why Are You Here?</a:t>
            </a:r>
          </a:p>
        </p:txBody>
      </p:sp>
      <p:sp>
        <p:nvSpPr>
          <p:cNvPr id="11" name="Content Placeholder 10"/>
          <p:cNvSpPr>
            <a:spLocks noGrp="1"/>
          </p:cNvSpPr>
          <p:nvPr>
            <p:ph sz="quarter" idx="13"/>
          </p:nvPr>
        </p:nvSpPr>
        <p:spPr>
          <a:xfrm>
            <a:off x="301773" y="858797"/>
            <a:ext cx="8416925" cy="3789219"/>
          </a:xfrm>
        </p:spPr>
        <p:txBody>
          <a:bodyPr>
            <a:normAutofit fontScale="92500" lnSpcReduction="20000"/>
          </a:bodyPr>
          <a:lstStyle/>
          <a:p>
            <a:pPr marL="342900" indent="-342900">
              <a:buFont typeface="Arial" panose="020B0604020202020204" pitchFamily="34" charset="0"/>
              <a:buChar char="•"/>
            </a:pPr>
            <a:r>
              <a:rPr lang="en-US" dirty="0"/>
              <a:t>You may be a subject matter expert!</a:t>
            </a:r>
          </a:p>
          <a:p>
            <a:pPr marL="342900" indent="-342900">
              <a:buFont typeface="Arial" panose="020B0604020202020204" pitchFamily="34" charset="0"/>
              <a:buChar char="•"/>
            </a:pPr>
            <a:r>
              <a:rPr lang="en-US" dirty="0"/>
              <a:t>You may serve customers:</a:t>
            </a:r>
          </a:p>
          <a:p>
            <a:pPr lvl="2">
              <a:buFont typeface="Courier New" panose="02070309020205020404" pitchFamily="49" charset="0"/>
              <a:buChar char="o"/>
            </a:pPr>
            <a:r>
              <a:rPr lang="en-US" dirty="0"/>
              <a:t>Over the phone</a:t>
            </a:r>
          </a:p>
          <a:p>
            <a:pPr lvl="2">
              <a:buFont typeface="Courier New" panose="02070309020205020404" pitchFamily="49" charset="0"/>
              <a:buChar char="o"/>
            </a:pPr>
            <a:r>
              <a:rPr lang="en-US" dirty="0"/>
              <a:t>At the office counter</a:t>
            </a:r>
          </a:p>
          <a:p>
            <a:pPr lvl="2">
              <a:buFont typeface="Courier New" panose="02070309020205020404" pitchFamily="49" charset="0"/>
              <a:buChar char="o"/>
            </a:pPr>
            <a:r>
              <a:rPr lang="en-US" dirty="0"/>
              <a:t>In the field</a:t>
            </a:r>
          </a:p>
          <a:p>
            <a:pPr marL="342900" indent="-342900">
              <a:buFont typeface="Arial" panose="020B0604020202020204" pitchFamily="34" charset="0"/>
              <a:buChar char="•"/>
            </a:pPr>
            <a:r>
              <a:rPr lang="en-US" dirty="0"/>
              <a:t>You may publish:</a:t>
            </a:r>
          </a:p>
          <a:p>
            <a:pPr lvl="2">
              <a:buFont typeface="Courier New" panose="02070309020205020404" pitchFamily="49" charset="0"/>
              <a:buChar char="o"/>
            </a:pPr>
            <a:r>
              <a:rPr lang="en-US" dirty="0"/>
              <a:t>Email and newsletter communications</a:t>
            </a:r>
          </a:p>
          <a:p>
            <a:pPr lvl="2">
              <a:buFont typeface="Courier New" panose="02070309020205020404" pitchFamily="49" charset="0"/>
              <a:buChar char="o"/>
            </a:pPr>
            <a:r>
              <a:rPr lang="en-US" dirty="0"/>
              <a:t>Web content</a:t>
            </a:r>
          </a:p>
          <a:p>
            <a:endParaRPr lang="en-US" dirty="0"/>
          </a:p>
          <a:p>
            <a:r>
              <a:rPr lang="en-US" dirty="0"/>
              <a:t>All of you are web content contributors and customer experience experts!</a:t>
            </a:r>
          </a:p>
          <a:p>
            <a:pPr lvl="2">
              <a:buFont typeface="Courier New" panose="02070309020205020404" pitchFamily="49" charset="0"/>
              <a:buChar char="o"/>
            </a:pPr>
            <a:r>
              <a:rPr lang="en-US" dirty="0"/>
              <a:t> Today you will learn how to rewrite your web content to better serve your site visitors</a:t>
            </a:r>
          </a:p>
          <a:p>
            <a:endParaRPr lang="en-US" dirty="0"/>
          </a:p>
        </p:txBody>
      </p:sp>
      <p:pic>
        <p:nvPicPr>
          <p:cNvPr id="1026" name="Picture 2" descr="I Am a Subject Matter Expert"/>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6384040" y="190499"/>
            <a:ext cx="1831417" cy="10722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ustomer service counter 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4047" y="1736797"/>
            <a:ext cx="1218586" cy="12185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yping 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51644" y="2146648"/>
            <a:ext cx="1213516" cy="1213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363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5012DF8-EE52-8344-8DFE-B9D8811B0B0A}"/>
              </a:ext>
            </a:extLst>
          </p:cNvPr>
          <p:cNvPicPr>
            <a:picLocks noGrp="1" noChangeAspect="1"/>
          </p:cNvPicPr>
          <p:nvPr>
            <p:ph type="pic" sz="quarter" idx="10"/>
          </p:nvPr>
        </p:nvPicPr>
        <p:blipFill rotWithShape="1">
          <a:blip r:embed="rId3" cstate="hqprint">
            <a:extLst>
              <a:ext uri="{28A0092B-C50C-407E-A947-70E740481C1C}">
                <a14:useLocalDpi xmlns:a14="http://schemas.microsoft.com/office/drawing/2010/main"/>
              </a:ext>
            </a:extLst>
          </a:blip>
          <a:srcRect/>
          <a:stretch/>
        </p:blipFill>
        <p:spPr>
          <a:xfrm>
            <a:off x="1" y="3230691"/>
            <a:ext cx="9144000" cy="1762791"/>
          </a:xfrm>
        </p:spPr>
      </p:pic>
      <p:sp>
        <p:nvSpPr>
          <p:cNvPr id="11" name="Content Placeholder 10"/>
          <p:cNvSpPr>
            <a:spLocks noGrp="1"/>
          </p:cNvSpPr>
          <p:nvPr>
            <p:ph idx="4294967295"/>
          </p:nvPr>
        </p:nvSpPr>
        <p:spPr>
          <a:xfrm>
            <a:off x="628650" y="940594"/>
            <a:ext cx="7886700" cy="3262312"/>
          </a:xfrm>
        </p:spPr>
        <p:txBody>
          <a:bodyPr anchor="ctr">
            <a:normAutofit/>
          </a:bodyPr>
          <a:lstStyle/>
          <a:p>
            <a:pPr marL="0" indent="0" algn="ctr">
              <a:buNone/>
            </a:pPr>
            <a:r>
              <a:rPr lang="en-US" sz="3600" dirty="0"/>
              <a:t>Review and Discuss</a:t>
            </a:r>
          </a:p>
        </p:txBody>
      </p:sp>
    </p:spTree>
    <p:extLst>
      <p:ext uri="{BB962C8B-B14F-4D97-AF65-F5344CB8AC3E}">
        <p14:creationId xmlns:p14="http://schemas.microsoft.com/office/powerpoint/2010/main" val="3173335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16949F-577F-2D49-9270-87FEF59AEBDC}"/>
              </a:ext>
            </a:extLst>
          </p:cNvPr>
          <p:cNvSpPr>
            <a:spLocks noGrp="1"/>
          </p:cNvSpPr>
          <p:nvPr>
            <p:ph type="body" sz="quarter" idx="11"/>
          </p:nvPr>
        </p:nvSpPr>
        <p:spPr/>
        <p:txBody>
          <a:bodyPr/>
          <a:lstStyle/>
          <a:p>
            <a:r>
              <a:rPr lang="en-US" dirty="0"/>
              <a:t>Plan Before You Write</a:t>
            </a:r>
          </a:p>
        </p:txBody>
      </p:sp>
      <p:sp>
        <p:nvSpPr>
          <p:cNvPr id="11" name="Content Placeholder 10"/>
          <p:cNvSpPr>
            <a:spLocks noGrp="1"/>
          </p:cNvSpPr>
          <p:nvPr>
            <p:ph sz="quarter" idx="13"/>
          </p:nvPr>
        </p:nvSpPr>
        <p:spPr/>
        <p:txBody>
          <a:bodyPr>
            <a:normAutofit/>
          </a:bodyPr>
          <a:lstStyle/>
          <a:p>
            <a:pPr marL="0" indent="0">
              <a:buNone/>
            </a:pPr>
            <a:r>
              <a:rPr lang="en-US" dirty="0"/>
              <a:t>Answer </a:t>
            </a:r>
            <a:r>
              <a:rPr lang="en-US" b="1" dirty="0"/>
              <a:t>three </a:t>
            </a:r>
            <a:r>
              <a:rPr lang="en-US" dirty="0"/>
              <a:t>questions for every piece of content:</a:t>
            </a:r>
          </a:p>
          <a:p>
            <a:pPr>
              <a:buFont typeface="+mj-lt"/>
              <a:buAutoNum type="arabicPeriod"/>
            </a:pPr>
            <a:r>
              <a:rPr lang="en-US" dirty="0"/>
              <a:t> </a:t>
            </a:r>
            <a:r>
              <a:rPr lang="en-US" b="1" strike="sngStrike" dirty="0"/>
              <a:t>Who</a:t>
            </a:r>
            <a:r>
              <a:rPr lang="en-US" strike="sngStrike" dirty="0"/>
              <a:t> is seeking information?  (Personas)</a:t>
            </a:r>
            <a:endParaRPr lang="en-US" dirty="0"/>
          </a:p>
          <a:p>
            <a:pPr>
              <a:buFont typeface="+mj-lt"/>
              <a:buAutoNum type="arabicPeriod"/>
            </a:pPr>
            <a:r>
              <a:rPr lang="en-US" dirty="0"/>
              <a:t> </a:t>
            </a:r>
            <a:r>
              <a:rPr lang="en-US" b="1" i="1" dirty="0"/>
              <a:t>What</a:t>
            </a:r>
            <a:r>
              <a:rPr lang="en-US" i="1" dirty="0"/>
              <a:t> words are we using?  (Conversations)</a:t>
            </a:r>
            <a:endParaRPr lang="en-US" dirty="0"/>
          </a:p>
          <a:p>
            <a:pPr>
              <a:buFont typeface="+mj-lt"/>
              <a:buAutoNum type="arabicPeriod"/>
            </a:pPr>
            <a:r>
              <a:rPr lang="en-US" dirty="0"/>
              <a:t> </a:t>
            </a:r>
            <a:r>
              <a:rPr lang="en-US" b="1" dirty="0"/>
              <a:t>Why</a:t>
            </a:r>
            <a:r>
              <a:rPr lang="en-US" dirty="0"/>
              <a:t> are they coming to your site?  (Purposes and Processes)</a:t>
            </a:r>
          </a:p>
        </p:txBody>
      </p:sp>
      <p:pic>
        <p:nvPicPr>
          <p:cNvPr id="12290" name="Picture 2" descr="Image result for thinking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67958" y="2997610"/>
            <a:ext cx="1308228" cy="160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908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192F2F-825E-5544-B8DF-D90F931C84BE}"/>
              </a:ext>
            </a:extLst>
          </p:cNvPr>
          <p:cNvSpPr>
            <a:spLocks noGrp="1"/>
          </p:cNvSpPr>
          <p:nvPr>
            <p:ph type="body" sz="quarter" idx="11"/>
          </p:nvPr>
        </p:nvSpPr>
        <p:spPr>
          <a:xfrm>
            <a:off x="215899" y="190499"/>
            <a:ext cx="8318501" cy="361371"/>
          </a:xfrm>
        </p:spPr>
        <p:txBody>
          <a:bodyPr/>
          <a:lstStyle/>
          <a:p>
            <a:r>
              <a:rPr lang="en-US" dirty="0"/>
              <a:t>#2: Conversations (What Words Are We Using?)</a:t>
            </a:r>
          </a:p>
        </p:txBody>
      </p:sp>
      <p:sp>
        <p:nvSpPr>
          <p:cNvPr id="11" name="Content Placeholder 10"/>
          <p:cNvSpPr>
            <a:spLocks noGrp="1"/>
          </p:cNvSpPr>
          <p:nvPr>
            <p:ph sz="quarter" idx="13"/>
          </p:nvPr>
        </p:nvSpPr>
        <p:spPr>
          <a:xfrm>
            <a:off x="3634942" y="1006895"/>
            <a:ext cx="5235406" cy="1247355"/>
          </a:xfrm>
        </p:spPr>
        <p:txBody>
          <a:bodyPr>
            <a:normAutofit fontScale="70000" lnSpcReduction="20000"/>
          </a:bodyPr>
          <a:lstStyle/>
          <a:p>
            <a:pPr marL="0" indent="0">
              <a:buNone/>
            </a:pPr>
            <a:r>
              <a:rPr lang="en-US" dirty="0"/>
              <a:t>Site visitors come with their goals, tasks, conversations</a:t>
            </a:r>
          </a:p>
          <a:p>
            <a:pPr marL="0" indent="0">
              <a:buNone/>
            </a:pPr>
            <a:endParaRPr lang="en-US" dirty="0"/>
          </a:p>
          <a:p>
            <a:pPr marL="0" indent="0">
              <a:buNone/>
            </a:pPr>
            <a:r>
              <a:rPr lang="en-US" dirty="0"/>
              <a:t>For every bit of content, think about your personas, their goals and the conversations they bring to the site</a:t>
            </a:r>
          </a:p>
          <a:p>
            <a:pPr marL="0" indent="0">
              <a:buNone/>
            </a:pPr>
            <a:endParaRPr lang="en-US" dirty="0"/>
          </a:p>
        </p:txBody>
      </p:sp>
      <p:sp>
        <p:nvSpPr>
          <p:cNvPr id="2" name="Speech Bubble: Oval 1"/>
          <p:cNvSpPr/>
          <p:nvPr/>
        </p:nvSpPr>
        <p:spPr>
          <a:xfrm>
            <a:off x="3908594" y="2571750"/>
            <a:ext cx="5235406" cy="2381251"/>
          </a:xfrm>
          <a:prstGeom prst="wedgeEllipseCallout">
            <a:avLst>
              <a:gd name="adj1" fmla="val -55228"/>
              <a:gd name="adj2" fmla="val -55049"/>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u="sng" dirty="0">
                <a:solidFill>
                  <a:schemeClr val="tx1"/>
                </a:solidFill>
              </a:rPr>
              <a:t>“(How do I get) a (license for my dog)?”</a:t>
            </a:r>
          </a:p>
          <a:p>
            <a:endParaRPr lang="en-US" sz="1400" dirty="0">
              <a:solidFill>
                <a:schemeClr val="tx1"/>
              </a:solidFill>
            </a:endParaRPr>
          </a:p>
          <a:p>
            <a:r>
              <a:rPr lang="en-US" sz="1400" dirty="0">
                <a:solidFill>
                  <a:schemeClr val="tx1"/>
                </a:solidFill>
              </a:rPr>
              <a:t>-Supplemental- “WHY Do I need one? He will never drive a car!”</a:t>
            </a:r>
          </a:p>
          <a:p>
            <a:endParaRPr lang="en-US" sz="1400" dirty="0">
              <a:solidFill>
                <a:schemeClr val="tx1"/>
              </a:solidFill>
            </a:endParaRPr>
          </a:p>
          <a:p>
            <a:r>
              <a:rPr lang="en-US" sz="1400" dirty="0">
                <a:solidFill>
                  <a:schemeClr val="tx1"/>
                </a:solidFill>
              </a:rPr>
              <a:t>-Reality check- “If I cant do this  online, in under 5 minutes, I am not doing it.”</a:t>
            </a:r>
          </a:p>
        </p:txBody>
      </p:sp>
      <p:pic>
        <p:nvPicPr>
          <p:cNvPr id="6" name="Picture 5">
            <a:extLst>
              <a:ext uri="{FF2B5EF4-FFF2-40B4-BE49-F238E27FC236}">
                <a16:creationId xmlns:a16="http://schemas.microsoft.com/office/drawing/2014/main" id="{B32EA7B6-A163-43BD-ABFE-BA2512C35F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47" y="1182731"/>
            <a:ext cx="3445647" cy="3441978"/>
          </a:xfrm>
          <a:prstGeom prst="rect">
            <a:avLst/>
          </a:prstGeom>
        </p:spPr>
      </p:pic>
    </p:spTree>
    <p:extLst>
      <p:ext uri="{BB962C8B-B14F-4D97-AF65-F5344CB8AC3E}">
        <p14:creationId xmlns:p14="http://schemas.microsoft.com/office/powerpoint/2010/main" val="2658078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FD4CE4-A263-7745-9DD1-DFDF04904C83}"/>
              </a:ext>
            </a:extLst>
          </p:cNvPr>
          <p:cNvSpPr>
            <a:spLocks noGrp="1"/>
          </p:cNvSpPr>
          <p:nvPr>
            <p:ph type="body" sz="quarter" idx="11"/>
          </p:nvPr>
        </p:nvSpPr>
        <p:spPr/>
        <p:txBody>
          <a:bodyPr/>
          <a:lstStyle/>
          <a:p>
            <a:r>
              <a:rPr lang="en-US" dirty="0"/>
              <a:t>Focus on What You Need From Your Site Visitors</a:t>
            </a:r>
          </a:p>
        </p:txBody>
      </p:sp>
      <p:sp>
        <p:nvSpPr>
          <p:cNvPr id="11" name="Content Placeholder 10"/>
          <p:cNvSpPr>
            <a:spLocks noGrp="1"/>
          </p:cNvSpPr>
          <p:nvPr>
            <p:ph sz="quarter" idx="13"/>
          </p:nvPr>
        </p:nvSpPr>
        <p:spPr/>
        <p:txBody>
          <a:bodyPr>
            <a:normAutofit fontScale="77500" lnSpcReduction="20000"/>
          </a:bodyPr>
          <a:lstStyle/>
          <a:p>
            <a:pPr marL="0" indent="0">
              <a:buNone/>
            </a:pPr>
            <a:r>
              <a:rPr lang="en-US" dirty="0"/>
              <a:t>To meet expectations, help your visitors have a successful experience by putting your goals into terms of </a:t>
            </a:r>
            <a:r>
              <a:rPr lang="en-US" b="1" dirty="0"/>
              <a:t>what you need your visitors to do</a:t>
            </a:r>
            <a:endParaRPr lang="en-US" dirty="0"/>
          </a:p>
          <a:p>
            <a:pPr marL="0" indent="0">
              <a:buNone/>
            </a:pPr>
            <a:endParaRPr lang="en-US" dirty="0"/>
          </a:p>
          <a:p>
            <a:pPr marL="0" indent="0">
              <a:buNone/>
            </a:pPr>
            <a:r>
              <a:rPr lang="en-US" dirty="0"/>
              <a:t>Examples:</a:t>
            </a:r>
          </a:p>
          <a:p>
            <a:pPr>
              <a:spcBef>
                <a:spcPts val="0"/>
              </a:spcBef>
              <a:buFont typeface="Wingdings" panose="05000000000000000000" pitchFamily="2" charset="2"/>
              <a:buChar char=""/>
            </a:pPr>
            <a:r>
              <a:rPr lang="en-US" dirty="0"/>
              <a:t>We would like to give out a lot of information on the budget</a:t>
            </a:r>
          </a:p>
          <a:p>
            <a:pPr>
              <a:spcBef>
                <a:spcPts val="0"/>
              </a:spcBef>
              <a:buFont typeface="Wingdings" panose="05000000000000000000" pitchFamily="2" charset="2"/>
              <a:buChar char=""/>
            </a:pPr>
            <a:r>
              <a:rPr lang="en-US" dirty="0"/>
              <a:t>We </a:t>
            </a:r>
            <a:r>
              <a:rPr lang="en-US" b="1" dirty="0"/>
              <a:t>need</a:t>
            </a:r>
            <a:r>
              <a:rPr lang="en-US" dirty="0"/>
              <a:t> to anticipate and answer customer questions about the budget</a:t>
            </a:r>
          </a:p>
          <a:p>
            <a:pPr>
              <a:spcBef>
                <a:spcPts val="0"/>
              </a:spcBef>
              <a:buFont typeface="Wingdings" panose="05000000000000000000" pitchFamily="2" charset="2"/>
              <a:buChar char=""/>
            </a:pPr>
            <a:endParaRPr lang="en-US" dirty="0"/>
          </a:p>
          <a:p>
            <a:pPr>
              <a:spcBef>
                <a:spcPts val="0"/>
              </a:spcBef>
              <a:buFont typeface="Wingdings" panose="05000000000000000000" pitchFamily="2" charset="2"/>
              <a:buChar char=""/>
            </a:pPr>
            <a:r>
              <a:rPr lang="en-US" dirty="0"/>
              <a:t>We would like to tell customers all about permits</a:t>
            </a:r>
          </a:p>
          <a:p>
            <a:pPr>
              <a:spcBef>
                <a:spcPts val="0"/>
              </a:spcBef>
              <a:buFont typeface="Wingdings" panose="05000000000000000000" pitchFamily="2" charset="2"/>
              <a:buChar char=""/>
            </a:pPr>
            <a:r>
              <a:rPr lang="en-US" dirty="0"/>
              <a:t>We </a:t>
            </a:r>
            <a:r>
              <a:rPr lang="en-US" b="1" dirty="0"/>
              <a:t>need</a:t>
            </a:r>
            <a:r>
              <a:rPr lang="en-US" dirty="0"/>
              <a:t> customers who are doing construction to apply for a permit</a:t>
            </a:r>
          </a:p>
          <a:p>
            <a:pPr>
              <a:spcBef>
                <a:spcPts val="0"/>
              </a:spcBef>
              <a:buFont typeface="Wingdings" panose="05000000000000000000" pitchFamily="2" charset="2"/>
              <a:buChar char=""/>
            </a:pPr>
            <a:endParaRPr lang="en-US" dirty="0"/>
          </a:p>
          <a:p>
            <a:pPr>
              <a:spcBef>
                <a:spcPts val="0"/>
              </a:spcBef>
              <a:buFont typeface="Wingdings" panose="05000000000000000000" pitchFamily="2" charset="2"/>
              <a:buChar char=""/>
            </a:pPr>
            <a:r>
              <a:rPr lang="en-US" dirty="0"/>
              <a:t>We would like to tell people about every new code change</a:t>
            </a:r>
          </a:p>
          <a:p>
            <a:pPr>
              <a:spcBef>
                <a:spcPts val="0"/>
              </a:spcBef>
              <a:buFont typeface="Wingdings" panose="05000000000000000000" pitchFamily="2" charset="2"/>
              <a:buChar char=""/>
            </a:pPr>
            <a:r>
              <a:rPr lang="en-US" dirty="0"/>
              <a:t>We </a:t>
            </a:r>
            <a:r>
              <a:rPr lang="en-US" b="1" dirty="0"/>
              <a:t>need</a:t>
            </a:r>
            <a:r>
              <a:rPr lang="en-US" dirty="0"/>
              <a:t> customers to easily find the information they are looking for</a:t>
            </a:r>
          </a:p>
        </p:txBody>
      </p:sp>
    </p:spTree>
    <p:extLst>
      <p:ext uri="{BB962C8B-B14F-4D97-AF65-F5344CB8AC3E}">
        <p14:creationId xmlns:p14="http://schemas.microsoft.com/office/powerpoint/2010/main" val="4118961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FBC65E-3350-4DE1-AE73-EE0D9FE41D77}"/>
              </a:ext>
            </a:extLst>
          </p:cNvPr>
          <p:cNvSpPr>
            <a:spLocks noGrp="1"/>
          </p:cNvSpPr>
          <p:nvPr>
            <p:ph type="body" sz="quarter" idx="11"/>
          </p:nvPr>
        </p:nvSpPr>
        <p:spPr/>
        <p:txBody>
          <a:bodyPr/>
          <a:lstStyle/>
          <a:p>
            <a:r>
              <a:rPr lang="en-US" dirty="0"/>
              <a:t>Evaluate Your Conversation  </a:t>
            </a:r>
          </a:p>
        </p:txBody>
      </p:sp>
      <p:sp>
        <p:nvSpPr>
          <p:cNvPr id="3" name="Text Placeholder 2">
            <a:extLst>
              <a:ext uri="{FF2B5EF4-FFF2-40B4-BE49-F238E27FC236}">
                <a16:creationId xmlns:a16="http://schemas.microsoft.com/office/drawing/2014/main" id="{C4BE77BB-4A3E-4EB4-BE4B-97CB06C639AF}"/>
              </a:ext>
            </a:extLst>
          </p:cNvPr>
          <p:cNvSpPr>
            <a:spLocks noGrp="1"/>
          </p:cNvSpPr>
          <p:nvPr>
            <p:ph type="body" sz="quarter" idx="12"/>
          </p:nvPr>
        </p:nvSpPr>
        <p:spPr/>
        <p:txBody>
          <a:bodyPr/>
          <a:lstStyle/>
          <a:p>
            <a:r>
              <a:rPr lang="en-US" b="1" dirty="0"/>
              <a:t>List at least 1 task that your department has an ONLINE process for that does not require IN-PERSON interaction</a:t>
            </a:r>
            <a:r>
              <a:rPr lang="en-US" dirty="0"/>
              <a:t> </a:t>
            </a:r>
          </a:p>
        </p:txBody>
      </p:sp>
      <p:sp>
        <p:nvSpPr>
          <p:cNvPr id="4" name="Content Placeholder 3">
            <a:extLst>
              <a:ext uri="{FF2B5EF4-FFF2-40B4-BE49-F238E27FC236}">
                <a16:creationId xmlns:a16="http://schemas.microsoft.com/office/drawing/2014/main" id="{D719973E-40EC-4978-93B0-71DB8F786A09}"/>
              </a:ext>
            </a:extLst>
          </p:cNvPr>
          <p:cNvSpPr>
            <a:spLocks noGrp="1"/>
          </p:cNvSpPr>
          <p:nvPr>
            <p:ph sz="quarter" idx="13"/>
          </p:nvPr>
        </p:nvSpPr>
        <p:spPr>
          <a:xfrm>
            <a:off x="425303" y="1221532"/>
            <a:ext cx="3497262" cy="3327400"/>
          </a:xfrm>
        </p:spPr>
        <p:txBody>
          <a:bodyPr>
            <a:noAutofit/>
          </a:bodyPr>
          <a:lstStyle/>
          <a:p>
            <a:pPr marL="342900" indent="-342900">
              <a:lnSpc>
                <a:spcPct val="120000"/>
              </a:lnSpc>
              <a:buFont typeface="Arial" panose="020B0604020202020204" pitchFamily="34" charset="0"/>
              <a:buChar char="•"/>
            </a:pPr>
            <a:r>
              <a:rPr lang="en-US" sz="1000" dirty="0"/>
              <a:t>Report street light outages, report dead animals, report debris in the road, submit permit applications. (Engineering)</a:t>
            </a:r>
          </a:p>
          <a:p>
            <a:pPr marL="342900" indent="-342900">
              <a:lnSpc>
                <a:spcPct val="120000"/>
              </a:lnSpc>
              <a:buFont typeface="Arial" panose="020B0604020202020204" pitchFamily="34" charset="0"/>
              <a:buChar char="•"/>
            </a:pPr>
            <a:r>
              <a:rPr lang="en-US" sz="1000" dirty="0"/>
              <a:t>Invoice payments though the Citizen Self Service Site (Fire Department / Fire Prevention)</a:t>
            </a:r>
          </a:p>
          <a:p>
            <a:pPr marL="342900" indent="-342900">
              <a:lnSpc>
                <a:spcPct val="120000"/>
              </a:lnSpc>
              <a:buFont typeface="Arial" panose="020B0604020202020204" pitchFamily="34" charset="0"/>
              <a:buChar char="•"/>
            </a:pPr>
            <a:r>
              <a:rPr lang="en-US" sz="1000" dirty="0"/>
              <a:t>Public Records Requests (City Clerk's office )</a:t>
            </a:r>
          </a:p>
          <a:p>
            <a:pPr marL="342900" indent="-342900">
              <a:lnSpc>
                <a:spcPct val="120000"/>
              </a:lnSpc>
              <a:buFont typeface="Arial" panose="020B0604020202020204" pitchFamily="34" charset="0"/>
              <a:buChar char="•"/>
            </a:pPr>
            <a:r>
              <a:rPr lang="en-US" sz="1000" dirty="0"/>
              <a:t>Online program information and schedules (Parks &amp; Recreation )</a:t>
            </a:r>
          </a:p>
          <a:p>
            <a:pPr marL="342900" indent="-342900">
              <a:lnSpc>
                <a:spcPct val="120000"/>
              </a:lnSpc>
              <a:buFont typeface="Arial" panose="020B0604020202020204" pitchFamily="34" charset="0"/>
              <a:buChar char="•"/>
            </a:pPr>
            <a:r>
              <a:rPr lang="en-US" sz="1000" dirty="0"/>
              <a:t>Ticket sales (Ballpark )</a:t>
            </a:r>
          </a:p>
          <a:p>
            <a:pPr marL="342900" indent="-342900">
              <a:lnSpc>
                <a:spcPct val="120000"/>
              </a:lnSpc>
              <a:buFont typeface="Arial" panose="020B0604020202020204" pitchFamily="34" charset="0"/>
              <a:buChar char="•"/>
            </a:pPr>
            <a:r>
              <a:rPr lang="en-US" sz="1000" dirty="0"/>
              <a:t>Email us (Digital Communications )</a:t>
            </a:r>
          </a:p>
          <a:p>
            <a:pPr marL="342900" indent="-342900">
              <a:lnSpc>
                <a:spcPct val="120000"/>
              </a:lnSpc>
              <a:buFont typeface="Arial" panose="020B0604020202020204" pitchFamily="34" charset="0"/>
              <a:buChar char="•"/>
            </a:pPr>
            <a:r>
              <a:rPr lang="en-US" sz="1000" dirty="0"/>
              <a:t>Code Compliance Reporting Submittal for permit Scheduling an inspection (Development Services )</a:t>
            </a:r>
          </a:p>
        </p:txBody>
      </p:sp>
      <p:sp>
        <p:nvSpPr>
          <p:cNvPr id="5" name="Rectangle 4">
            <a:extLst>
              <a:ext uri="{FF2B5EF4-FFF2-40B4-BE49-F238E27FC236}">
                <a16:creationId xmlns:a16="http://schemas.microsoft.com/office/drawing/2014/main" id="{22A46099-53CA-48B8-A894-09C1765B7ED0}"/>
              </a:ext>
            </a:extLst>
          </p:cNvPr>
          <p:cNvSpPr/>
          <p:nvPr/>
        </p:nvSpPr>
        <p:spPr>
          <a:xfrm>
            <a:off x="4146697" y="1221532"/>
            <a:ext cx="4572000" cy="2067233"/>
          </a:xfrm>
          <a:prstGeom prst="rect">
            <a:avLst/>
          </a:prstGeom>
        </p:spPr>
        <p:txBody>
          <a:bodyPr>
            <a:spAutoFit/>
          </a:bodyPr>
          <a:lstStyle/>
          <a:p>
            <a:pPr marL="342900" indent="-342900" defTabSz="685800">
              <a:spcBef>
                <a:spcPts val="750"/>
              </a:spcBef>
              <a:spcAft>
                <a:spcPts val="600"/>
              </a:spcAft>
              <a:buFont typeface="Arial" panose="020B0604020202020204" pitchFamily="34" charset="0"/>
              <a:buChar char="•"/>
            </a:pPr>
            <a:r>
              <a:rPr lang="en-US" sz="1000" dirty="0"/>
              <a:t>The ability to submit a public records request for EMS or fire incident records. (Fire )</a:t>
            </a:r>
          </a:p>
          <a:p>
            <a:pPr marL="342900" indent="-342900" defTabSz="685800">
              <a:spcBef>
                <a:spcPts val="750"/>
              </a:spcBef>
              <a:spcAft>
                <a:spcPts val="600"/>
              </a:spcAft>
              <a:buFont typeface="Arial" panose="020B0604020202020204" pitchFamily="34" charset="0"/>
              <a:buChar char="•"/>
            </a:pPr>
            <a:r>
              <a:rPr lang="en-US" sz="1000" dirty="0"/>
              <a:t>Online learning or webinars. (Police Department )</a:t>
            </a:r>
          </a:p>
          <a:p>
            <a:pPr marL="342900" indent="-342900" defTabSz="685800">
              <a:spcBef>
                <a:spcPts val="750"/>
              </a:spcBef>
              <a:spcAft>
                <a:spcPts val="600"/>
              </a:spcAft>
              <a:buFont typeface="Arial" panose="020B0604020202020204" pitchFamily="34" charset="0"/>
              <a:buChar char="•"/>
            </a:pPr>
            <a:r>
              <a:rPr lang="en-US" sz="1000" dirty="0"/>
              <a:t>Business Licenses Finance Reports (Finance )</a:t>
            </a:r>
          </a:p>
          <a:p>
            <a:pPr marL="342900" indent="-342900" defTabSz="685800">
              <a:spcBef>
                <a:spcPts val="750"/>
              </a:spcBef>
              <a:spcAft>
                <a:spcPts val="600"/>
              </a:spcAft>
              <a:buFont typeface="Arial" panose="020B0604020202020204" pitchFamily="34" charset="0"/>
              <a:buChar char="•"/>
            </a:pPr>
            <a:r>
              <a:rPr lang="en-US" sz="1000" dirty="0"/>
              <a:t>Updating content (City Manager's Office )</a:t>
            </a:r>
          </a:p>
          <a:p>
            <a:pPr marL="342900" indent="-342900" defTabSz="685800">
              <a:spcBef>
                <a:spcPts val="750"/>
              </a:spcBef>
              <a:spcAft>
                <a:spcPts val="600"/>
              </a:spcAft>
              <a:buFont typeface="Arial" panose="020B0604020202020204" pitchFamily="34" charset="0"/>
              <a:buChar char="•"/>
            </a:pPr>
            <a:r>
              <a:rPr lang="en-US" sz="1000" dirty="0"/>
              <a:t>Job opportunities and application (Human Resources )</a:t>
            </a:r>
          </a:p>
          <a:p>
            <a:pPr marL="342900" indent="-342900" defTabSz="685800">
              <a:spcBef>
                <a:spcPts val="750"/>
              </a:spcBef>
              <a:spcAft>
                <a:spcPts val="600"/>
              </a:spcAft>
              <a:buFont typeface="Arial" panose="020B0604020202020204" pitchFamily="34" charset="0"/>
              <a:buChar char="•"/>
            </a:pPr>
            <a:r>
              <a:rPr lang="en-US" sz="1000" dirty="0"/>
              <a:t>Online crime reporting (Police )</a:t>
            </a:r>
          </a:p>
        </p:txBody>
      </p:sp>
    </p:spTree>
    <p:extLst>
      <p:ext uri="{BB962C8B-B14F-4D97-AF65-F5344CB8AC3E}">
        <p14:creationId xmlns:p14="http://schemas.microsoft.com/office/powerpoint/2010/main" val="354176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FC1B6F-006D-47FD-8628-D8CB242380AC}"/>
              </a:ext>
            </a:extLst>
          </p:cNvPr>
          <p:cNvSpPr>
            <a:spLocks noGrp="1"/>
          </p:cNvSpPr>
          <p:nvPr>
            <p:ph type="body" sz="quarter" idx="11"/>
          </p:nvPr>
        </p:nvSpPr>
        <p:spPr/>
        <p:txBody>
          <a:bodyPr/>
          <a:lstStyle/>
          <a:p>
            <a:r>
              <a:rPr lang="en-US" dirty="0"/>
              <a:t>Flip It To Focus On What Your Customer Would Say</a:t>
            </a:r>
          </a:p>
        </p:txBody>
      </p:sp>
      <p:sp>
        <p:nvSpPr>
          <p:cNvPr id="4" name="Content Placeholder 3">
            <a:extLst>
              <a:ext uri="{FF2B5EF4-FFF2-40B4-BE49-F238E27FC236}">
                <a16:creationId xmlns:a16="http://schemas.microsoft.com/office/drawing/2014/main" id="{161A682C-0148-4760-81FC-7E0DC70423AC}"/>
              </a:ext>
            </a:extLst>
          </p:cNvPr>
          <p:cNvSpPr>
            <a:spLocks noGrp="1"/>
          </p:cNvSpPr>
          <p:nvPr>
            <p:ph sz="quarter" idx="13"/>
          </p:nvPr>
        </p:nvSpPr>
        <p:spPr>
          <a:xfrm>
            <a:off x="312739" y="923203"/>
            <a:ext cx="3725861" cy="3297093"/>
          </a:xfrm>
        </p:spPr>
        <p:txBody>
          <a:bodyPr>
            <a:normAutofit fontScale="92500" lnSpcReduction="20000"/>
          </a:bodyPr>
          <a:lstStyle/>
          <a:p>
            <a:pPr marL="342900" indent="-342900">
              <a:buFont typeface="Arial" panose="020B0604020202020204" pitchFamily="34" charset="0"/>
              <a:buChar char="•"/>
            </a:pPr>
            <a:r>
              <a:rPr lang="en-US" dirty="0"/>
              <a:t>Report Street Light outages</a:t>
            </a:r>
          </a:p>
          <a:p>
            <a:pPr marL="342900" indent="-342900">
              <a:buFont typeface="Arial" panose="020B0604020202020204" pitchFamily="34" charset="0"/>
              <a:buChar char="•"/>
            </a:pPr>
            <a:r>
              <a:rPr lang="en-US" dirty="0"/>
              <a:t>Report dead animals</a:t>
            </a:r>
          </a:p>
          <a:p>
            <a:pPr marL="342900" indent="-342900">
              <a:buFont typeface="Arial" panose="020B0604020202020204" pitchFamily="34" charset="0"/>
              <a:buChar char="•"/>
            </a:pPr>
            <a:r>
              <a:rPr lang="en-US" dirty="0"/>
              <a:t>Report debris in the road</a:t>
            </a:r>
          </a:p>
          <a:p>
            <a:pPr marL="342900" indent="-342900">
              <a:buFont typeface="Arial" panose="020B0604020202020204" pitchFamily="34" charset="0"/>
              <a:buChar char="•"/>
            </a:pPr>
            <a:r>
              <a:rPr lang="en-US" dirty="0"/>
              <a:t>Submit permit applications</a:t>
            </a:r>
          </a:p>
          <a:p>
            <a:pPr marL="342900" indent="-342900">
              <a:buFont typeface="Arial" panose="020B0604020202020204" pitchFamily="34" charset="0"/>
              <a:buChar char="•"/>
            </a:pPr>
            <a:r>
              <a:rPr lang="en-US" dirty="0"/>
              <a:t>Public Records Requests</a:t>
            </a:r>
          </a:p>
          <a:p>
            <a:pPr marL="342900" indent="-342900">
              <a:buFont typeface="Arial" panose="020B0604020202020204" pitchFamily="34" charset="0"/>
              <a:buChar char="•"/>
            </a:pPr>
            <a:r>
              <a:rPr lang="en-US" dirty="0"/>
              <a:t>Online program information and schedules</a:t>
            </a:r>
          </a:p>
          <a:p>
            <a:pPr marL="342900" indent="-342900">
              <a:buFont typeface="Arial" panose="020B0604020202020204" pitchFamily="34" charset="0"/>
              <a:buChar char="•"/>
            </a:pPr>
            <a:r>
              <a:rPr lang="en-US" dirty="0"/>
              <a:t>Ticket sales</a:t>
            </a:r>
          </a:p>
          <a:p>
            <a:pPr marL="342900" indent="-342900">
              <a:buFont typeface="Arial" panose="020B0604020202020204" pitchFamily="34" charset="0"/>
              <a:buChar char="•"/>
            </a:pPr>
            <a:r>
              <a:rPr lang="en-US" dirty="0"/>
              <a:t>Email us</a:t>
            </a:r>
          </a:p>
          <a:p>
            <a:pPr marL="342900" indent="-34290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6F63AE8E-3BCC-48D3-862F-943D132EBA2D}"/>
              </a:ext>
            </a:extLst>
          </p:cNvPr>
          <p:cNvSpPr txBox="1"/>
          <p:nvPr/>
        </p:nvSpPr>
        <p:spPr>
          <a:xfrm>
            <a:off x="4038600" y="917600"/>
            <a:ext cx="5105400" cy="3419782"/>
          </a:xfrm>
          <a:prstGeom prst="rect">
            <a:avLst/>
          </a:prstGeom>
          <a:noFill/>
        </p:spPr>
        <p:txBody>
          <a:bodyPr wrap="square" rtlCol="0">
            <a:spAutoFit/>
          </a:bodyPr>
          <a:lstStyle/>
          <a:p>
            <a:pPr marL="342900" indent="-342900" defTabSz="685800">
              <a:lnSpc>
                <a:spcPct val="70000"/>
              </a:lnSpc>
              <a:spcBef>
                <a:spcPts val="750"/>
              </a:spcBef>
              <a:spcAft>
                <a:spcPts val="600"/>
              </a:spcAft>
              <a:buFont typeface="Arial" panose="020B0604020202020204" pitchFamily="34" charset="0"/>
              <a:buChar char="•"/>
            </a:pPr>
            <a:r>
              <a:rPr lang="en-US" sz="1600" dirty="0"/>
              <a:t>How do I report a “Street Light Out?”</a:t>
            </a:r>
          </a:p>
          <a:p>
            <a:pPr marL="342900" indent="-342900" defTabSz="685800">
              <a:lnSpc>
                <a:spcPct val="70000"/>
              </a:lnSpc>
              <a:spcBef>
                <a:spcPts val="750"/>
              </a:spcBef>
              <a:spcAft>
                <a:spcPts val="600"/>
              </a:spcAft>
              <a:buFont typeface="Arial" panose="020B0604020202020204" pitchFamily="34" charset="0"/>
              <a:buChar char="•"/>
            </a:pPr>
            <a:r>
              <a:rPr lang="en-US" sz="1600" dirty="0"/>
              <a:t>How do I report a “Dead Animal?”</a:t>
            </a:r>
          </a:p>
          <a:p>
            <a:pPr marL="342900" indent="-342900" defTabSz="685800">
              <a:lnSpc>
                <a:spcPct val="70000"/>
              </a:lnSpc>
              <a:spcBef>
                <a:spcPts val="750"/>
              </a:spcBef>
              <a:spcAft>
                <a:spcPts val="600"/>
              </a:spcAft>
              <a:buFont typeface="Arial" panose="020B0604020202020204" pitchFamily="34" charset="0"/>
              <a:buChar char="•"/>
            </a:pPr>
            <a:r>
              <a:rPr lang="en-US" sz="1600" dirty="0"/>
              <a:t>How do I tell you about a problem I saw today?</a:t>
            </a:r>
          </a:p>
          <a:p>
            <a:pPr marL="342900" indent="-342900" defTabSz="685800">
              <a:lnSpc>
                <a:spcPct val="70000"/>
              </a:lnSpc>
              <a:spcBef>
                <a:spcPts val="750"/>
              </a:spcBef>
              <a:spcAft>
                <a:spcPts val="600"/>
              </a:spcAft>
              <a:buFont typeface="Arial" panose="020B0604020202020204" pitchFamily="34" charset="0"/>
              <a:buChar char="•"/>
            </a:pPr>
            <a:r>
              <a:rPr lang="en-US" sz="1600" dirty="0"/>
              <a:t>How do I get a “Permit?”</a:t>
            </a:r>
          </a:p>
          <a:p>
            <a:pPr marL="342900" indent="-342900" defTabSz="685800">
              <a:lnSpc>
                <a:spcPct val="70000"/>
              </a:lnSpc>
              <a:spcBef>
                <a:spcPts val="750"/>
              </a:spcBef>
              <a:spcAft>
                <a:spcPts val="600"/>
              </a:spcAft>
              <a:buFont typeface="Arial" panose="020B0604020202020204" pitchFamily="34" charset="0"/>
              <a:buChar char="•"/>
            </a:pPr>
            <a:r>
              <a:rPr lang="en-US" sz="1600" dirty="0"/>
              <a:t>How do I get “________ ?”(What do you offer as a Public Record requests- why make it a mystery?) </a:t>
            </a:r>
          </a:p>
          <a:p>
            <a:pPr marL="342900" indent="-342900" defTabSz="685800">
              <a:lnSpc>
                <a:spcPct val="70000"/>
              </a:lnSpc>
              <a:spcBef>
                <a:spcPts val="750"/>
              </a:spcBef>
              <a:spcAft>
                <a:spcPts val="600"/>
              </a:spcAft>
              <a:buFont typeface="Arial" panose="020B0604020202020204" pitchFamily="34" charset="0"/>
              <a:buChar char="•"/>
            </a:pPr>
            <a:r>
              <a:rPr lang="en-US" sz="1600" dirty="0"/>
              <a:t>What types of “Events”  do you offer? When are they, Where are they?</a:t>
            </a:r>
          </a:p>
          <a:p>
            <a:pPr marL="342900" indent="-342900" defTabSz="685800">
              <a:lnSpc>
                <a:spcPct val="70000"/>
              </a:lnSpc>
              <a:spcBef>
                <a:spcPts val="750"/>
              </a:spcBef>
              <a:spcAft>
                <a:spcPts val="600"/>
              </a:spcAft>
              <a:buFont typeface="Arial" panose="020B0604020202020204" pitchFamily="34" charset="0"/>
              <a:buChar char="•"/>
            </a:pPr>
            <a:r>
              <a:rPr lang="en-US" sz="1600" dirty="0"/>
              <a:t>I Want to “Buy/ Go To”  an “Event”</a:t>
            </a:r>
          </a:p>
          <a:p>
            <a:pPr marL="342900" indent="-342900" defTabSz="685800">
              <a:lnSpc>
                <a:spcPct val="70000"/>
              </a:lnSpc>
              <a:spcBef>
                <a:spcPts val="750"/>
              </a:spcBef>
              <a:spcAft>
                <a:spcPts val="600"/>
              </a:spcAft>
              <a:buFont typeface="Arial" panose="020B0604020202020204" pitchFamily="34" charset="0"/>
              <a:buChar char="•"/>
            </a:pPr>
            <a:r>
              <a:rPr lang="en-US" sz="1600" dirty="0"/>
              <a:t>I Want to “Contact the” _________ (But WHY?) </a:t>
            </a:r>
          </a:p>
        </p:txBody>
      </p:sp>
    </p:spTree>
    <p:extLst>
      <p:ext uri="{BB962C8B-B14F-4D97-AF65-F5344CB8AC3E}">
        <p14:creationId xmlns:p14="http://schemas.microsoft.com/office/powerpoint/2010/main" val="3208145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A58EE4-ADC8-DF48-939C-A7E2715845CE}"/>
              </a:ext>
            </a:extLst>
          </p:cNvPr>
          <p:cNvSpPr>
            <a:spLocks noGrp="1"/>
          </p:cNvSpPr>
          <p:nvPr>
            <p:ph type="body" sz="quarter" idx="11"/>
          </p:nvPr>
        </p:nvSpPr>
        <p:spPr/>
        <p:txBody>
          <a:bodyPr/>
          <a:lstStyle/>
          <a:p>
            <a:r>
              <a:rPr lang="en-US" dirty="0"/>
              <a:t>Purpose of Exercise #2: Communicating With Your Audience</a:t>
            </a:r>
          </a:p>
        </p:txBody>
      </p:sp>
      <p:sp>
        <p:nvSpPr>
          <p:cNvPr id="3" name="Content Placeholder 2"/>
          <p:cNvSpPr>
            <a:spLocks noGrp="1"/>
          </p:cNvSpPr>
          <p:nvPr>
            <p:ph sz="quarter" idx="13"/>
          </p:nvPr>
        </p:nvSpPr>
        <p:spPr/>
        <p:txBody>
          <a:bodyPr anchor="ctr">
            <a:normAutofit/>
          </a:bodyPr>
          <a:lstStyle/>
          <a:p>
            <a:pPr marL="0" indent="0" algn="ctr">
              <a:buNone/>
            </a:pPr>
            <a:r>
              <a:rPr lang="en-US" sz="2800" dirty="0"/>
              <a:t>Document what your </a:t>
            </a:r>
            <a:br>
              <a:rPr lang="en-US" sz="2800" dirty="0"/>
            </a:br>
            <a:r>
              <a:rPr lang="en-US" sz="2800" dirty="0"/>
              <a:t>customers want to do </a:t>
            </a:r>
            <a:br>
              <a:rPr lang="en-US" sz="2800" dirty="0"/>
            </a:br>
            <a:r>
              <a:rPr lang="en-US" sz="2800" dirty="0"/>
              <a:t>when they visit your website… </a:t>
            </a:r>
          </a:p>
          <a:p>
            <a:pPr marL="0" indent="0" algn="ctr">
              <a:buNone/>
            </a:pPr>
            <a:r>
              <a:rPr lang="en-US" sz="2800" dirty="0"/>
              <a:t>as if it were a conversation! </a:t>
            </a:r>
            <a:endParaRPr lang="en-US" sz="2400" dirty="0"/>
          </a:p>
        </p:txBody>
      </p:sp>
    </p:spTree>
    <p:extLst>
      <p:ext uri="{BB962C8B-B14F-4D97-AF65-F5344CB8AC3E}">
        <p14:creationId xmlns:p14="http://schemas.microsoft.com/office/powerpoint/2010/main" val="400058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2BC52-C213-40DA-B708-8857E657D885}"/>
              </a:ext>
            </a:extLst>
          </p:cNvPr>
          <p:cNvSpPr>
            <a:spLocks noGrp="1"/>
          </p:cNvSpPr>
          <p:nvPr>
            <p:ph type="body" sz="quarter" idx="11"/>
          </p:nvPr>
        </p:nvSpPr>
        <p:spPr/>
        <p:txBody>
          <a:bodyPr/>
          <a:lstStyle/>
          <a:p>
            <a:r>
              <a:rPr lang="en-US" dirty="0"/>
              <a:t>Exercise #2: Communicating With Your Audience</a:t>
            </a:r>
          </a:p>
          <a:p>
            <a:endParaRPr lang="en-US" dirty="0"/>
          </a:p>
        </p:txBody>
      </p:sp>
      <p:sp>
        <p:nvSpPr>
          <p:cNvPr id="4" name="Content Placeholder 3">
            <a:extLst>
              <a:ext uri="{FF2B5EF4-FFF2-40B4-BE49-F238E27FC236}">
                <a16:creationId xmlns:a16="http://schemas.microsoft.com/office/drawing/2014/main" id="{1D2B139B-A29F-464D-9BCA-C27B043C2A54}"/>
              </a:ext>
            </a:extLst>
          </p:cNvPr>
          <p:cNvSpPr>
            <a:spLocks noGrp="1"/>
          </p:cNvSpPr>
          <p:nvPr>
            <p:ph sz="quarter" idx="13"/>
          </p:nvPr>
        </p:nvSpPr>
        <p:spPr>
          <a:xfrm>
            <a:off x="363537" y="755073"/>
            <a:ext cx="8416925" cy="3297093"/>
          </a:xfrm>
        </p:spPr>
        <p:txBody>
          <a:bodyPr>
            <a:noAutofit/>
          </a:bodyPr>
          <a:lstStyle/>
          <a:p>
            <a:pPr marL="457200" indent="-457200">
              <a:buFont typeface="+mj-lt"/>
              <a:buAutoNum type="arabicPeriod"/>
            </a:pPr>
            <a:r>
              <a:rPr lang="en-US" sz="1200" dirty="0"/>
              <a:t>Think- What does MY department do for the public?</a:t>
            </a:r>
          </a:p>
          <a:p>
            <a:pPr marL="457200" indent="-457200">
              <a:buFont typeface="+mj-lt"/>
              <a:buAutoNum type="arabicPeriod"/>
            </a:pPr>
            <a:r>
              <a:rPr lang="en-US" sz="1200" dirty="0"/>
              <a:t>Think- If I were talking to one of the “Personas” what are THEY asking ME? </a:t>
            </a:r>
          </a:p>
          <a:p>
            <a:pPr algn="ctr"/>
            <a:r>
              <a:rPr lang="en-US" sz="1200" b="1" dirty="0"/>
              <a:t>(PAUSE AND THINK)</a:t>
            </a:r>
          </a:p>
          <a:p>
            <a:r>
              <a:rPr lang="en-US" sz="1200" dirty="0"/>
              <a:t>You will now receive a link in the chat window- click the link and answer these questions:</a:t>
            </a:r>
          </a:p>
          <a:p>
            <a:pPr marL="457200" indent="-457200">
              <a:buFont typeface="+mj-lt"/>
              <a:buAutoNum type="arabicPeriod"/>
            </a:pPr>
            <a:r>
              <a:rPr lang="en-US" sz="1200" dirty="0"/>
              <a:t>What do WE (the City, County, etc.) call this TASK?</a:t>
            </a:r>
          </a:p>
          <a:p>
            <a:pPr marL="457200" indent="-457200">
              <a:buFont typeface="+mj-lt"/>
              <a:buAutoNum type="arabicPeriod"/>
            </a:pPr>
            <a:r>
              <a:rPr lang="en-US" sz="1200" dirty="0"/>
              <a:t>What question will I (the Persona) ask YOU (the City, County, etc.) to help me do the TASK?</a:t>
            </a:r>
          </a:p>
          <a:p>
            <a:pPr marL="457200" indent="-457200">
              <a:buFont typeface="+mj-lt"/>
              <a:buAutoNum type="arabicPeriod"/>
            </a:pPr>
            <a:r>
              <a:rPr lang="en-US" sz="1200" dirty="0"/>
              <a:t>Can this TASK be completed online today? Yes/No- why</a:t>
            </a:r>
          </a:p>
          <a:p>
            <a:r>
              <a:rPr lang="en-US" sz="1200" b="1" dirty="0"/>
              <a:t>Example: </a:t>
            </a:r>
          </a:p>
          <a:p>
            <a:pPr marL="228600" indent="-228600">
              <a:buFont typeface="+mj-lt"/>
              <a:buAutoNum type="arabicPeriod"/>
            </a:pPr>
            <a:r>
              <a:rPr lang="en-US" sz="1200" dirty="0"/>
              <a:t>TASK- Report dead animals</a:t>
            </a:r>
          </a:p>
          <a:p>
            <a:pPr marL="228600" indent="-228600">
              <a:buFont typeface="+mj-lt"/>
              <a:buAutoNum type="arabicPeriod"/>
            </a:pPr>
            <a:r>
              <a:rPr lang="en-US" sz="1200" dirty="0"/>
              <a:t>What is the question: How do I report a “Dead Animal?”</a:t>
            </a:r>
          </a:p>
          <a:p>
            <a:pPr marL="228600" indent="-228600">
              <a:buFont typeface="+mj-lt"/>
              <a:buAutoNum type="arabicPeriod"/>
            </a:pPr>
            <a:r>
              <a:rPr lang="en-US" sz="1200" dirty="0"/>
              <a:t>Yes</a:t>
            </a:r>
          </a:p>
          <a:p>
            <a:pPr algn="ctr"/>
            <a:r>
              <a:rPr lang="en-US" sz="1200" b="1" dirty="0"/>
              <a:t>Start Exercise- </a:t>
            </a:r>
            <a:r>
              <a:rPr lang="en-US" sz="1200" dirty="0"/>
              <a:t>Find the chat window and click the link for Exercise 2</a:t>
            </a:r>
          </a:p>
          <a:p>
            <a:pPr algn="ctr"/>
            <a:r>
              <a:rPr lang="en-US" sz="1000" dirty="0">
                <a:hlinkClick r:id="rId2"/>
              </a:rPr>
              <a:t>http://training.weknowgovernment.com/brian-s-example-pages/content-strategy-microsite/communicating-with-your-audience</a:t>
            </a:r>
            <a:endParaRPr lang="en-US" sz="1000" dirty="0"/>
          </a:p>
        </p:txBody>
      </p:sp>
    </p:spTree>
    <p:extLst>
      <p:ext uri="{BB962C8B-B14F-4D97-AF65-F5344CB8AC3E}">
        <p14:creationId xmlns:p14="http://schemas.microsoft.com/office/powerpoint/2010/main" val="3423852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648F0F-362C-6A45-81B6-8F78EDD118D6}"/>
              </a:ext>
            </a:extLst>
          </p:cNvPr>
          <p:cNvSpPr>
            <a:spLocks noGrp="1"/>
          </p:cNvSpPr>
          <p:nvPr>
            <p:ph type="body" sz="quarter" idx="11"/>
          </p:nvPr>
        </p:nvSpPr>
        <p:spPr/>
        <p:txBody>
          <a:bodyPr/>
          <a:lstStyle/>
          <a:p>
            <a:r>
              <a:rPr lang="en-US" dirty="0"/>
              <a:t>Plan Before You Write</a:t>
            </a:r>
          </a:p>
        </p:txBody>
      </p:sp>
      <p:sp>
        <p:nvSpPr>
          <p:cNvPr id="11" name="Content Placeholder 10"/>
          <p:cNvSpPr>
            <a:spLocks noGrp="1"/>
          </p:cNvSpPr>
          <p:nvPr>
            <p:ph sz="quarter" idx="13"/>
          </p:nvPr>
        </p:nvSpPr>
        <p:spPr/>
        <p:txBody>
          <a:bodyPr>
            <a:normAutofit/>
          </a:bodyPr>
          <a:lstStyle/>
          <a:p>
            <a:pPr marL="0" indent="0">
              <a:buNone/>
            </a:pPr>
            <a:r>
              <a:rPr lang="en-US" dirty="0"/>
              <a:t>Answer </a:t>
            </a:r>
            <a:r>
              <a:rPr lang="en-US" b="1" dirty="0"/>
              <a:t>three </a:t>
            </a:r>
            <a:r>
              <a:rPr lang="en-US" dirty="0"/>
              <a:t>questions for every piece of content:</a:t>
            </a:r>
          </a:p>
          <a:p>
            <a:pPr>
              <a:buFont typeface="+mj-lt"/>
              <a:buAutoNum type="arabicPeriod"/>
            </a:pPr>
            <a:r>
              <a:rPr lang="en-US" dirty="0"/>
              <a:t> </a:t>
            </a:r>
            <a:r>
              <a:rPr lang="en-US" b="1" strike="sngStrike" dirty="0"/>
              <a:t>Who</a:t>
            </a:r>
            <a:r>
              <a:rPr lang="en-US" strike="sngStrike" dirty="0"/>
              <a:t> is seeking information?  (Personas)</a:t>
            </a:r>
            <a:endParaRPr lang="en-US" dirty="0"/>
          </a:p>
          <a:p>
            <a:pPr>
              <a:buFont typeface="+mj-lt"/>
              <a:buAutoNum type="arabicPeriod"/>
            </a:pPr>
            <a:r>
              <a:rPr lang="en-US" dirty="0"/>
              <a:t> </a:t>
            </a:r>
            <a:r>
              <a:rPr lang="en-US" b="1" strike="sngStrike" dirty="0"/>
              <a:t>What</a:t>
            </a:r>
            <a:r>
              <a:rPr lang="en-US" strike="sngStrike" dirty="0"/>
              <a:t> words are we using? ?  (Conversations)</a:t>
            </a:r>
            <a:endParaRPr lang="en-US" dirty="0"/>
          </a:p>
          <a:p>
            <a:pPr>
              <a:buFont typeface="+mj-lt"/>
              <a:buAutoNum type="arabicPeriod"/>
            </a:pPr>
            <a:r>
              <a:rPr lang="en-US" dirty="0"/>
              <a:t> </a:t>
            </a:r>
            <a:r>
              <a:rPr lang="en-US" b="1" i="1" dirty="0"/>
              <a:t>Why</a:t>
            </a:r>
            <a:r>
              <a:rPr lang="en-US" i="1" dirty="0"/>
              <a:t> are they coming to your site?  (Purposes and Processes)</a:t>
            </a:r>
          </a:p>
        </p:txBody>
      </p:sp>
      <p:pic>
        <p:nvPicPr>
          <p:cNvPr id="12290" name="Picture 2" descr="Image result for thinking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16388" y="3238679"/>
            <a:ext cx="1308228" cy="160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40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87D365-8A20-4A72-B217-9A85BAB84EF9}"/>
              </a:ext>
            </a:extLst>
          </p:cNvPr>
          <p:cNvSpPr>
            <a:spLocks noGrp="1"/>
          </p:cNvSpPr>
          <p:nvPr>
            <p:ph type="body" sz="quarter" idx="11"/>
          </p:nvPr>
        </p:nvSpPr>
        <p:spPr/>
        <p:txBody>
          <a:bodyPr/>
          <a:lstStyle/>
          <a:p>
            <a:r>
              <a:rPr lang="en-US" dirty="0"/>
              <a:t>Lets Take a Look At Good and Bad Examples of Web Pages</a:t>
            </a:r>
          </a:p>
        </p:txBody>
      </p:sp>
      <p:sp>
        <p:nvSpPr>
          <p:cNvPr id="4" name="Content Placeholder 3">
            <a:extLst>
              <a:ext uri="{FF2B5EF4-FFF2-40B4-BE49-F238E27FC236}">
                <a16:creationId xmlns:a16="http://schemas.microsoft.com/office/drawing/2014/main" id="{2B5C8457-BCF3-4F64-AE38-757FE0D93A52}"/>
              </a:ext>
            </a:extLst>
          </p:cNvPr>
          <p:cNvSpPr>
            <a:spLocks noGrp="1"/>
          </p:cNvSpPr>
          <p:nvPr>
            <p:ph sz="quarter" idx="13"/>
          </p:nvPr>
        </p:nvSpPr>
        <p:spPr/>
        <p:txBody>
          <a:bodyPr>
            <a:normAutofit lnSpcReduction="10000"/>
          </a:bodyPr>
          <a:lstStyle/>
          <a:p>
            <a:r>
              <a:rPr lang="en-US" dirty="0"/>
              <a:t>A lot of government websites are filled with pages that have content dropped into a text box. </a:t>
            </a:r>
          </a:p>
          <a:p>
            <a:r>
              <a:rPr lang="en-US" dirty="0"/>
              <a:t>This leaves it up to the site visitor to not only find the page,  but also figure out what to do when they get there</a:t>
            </a:r>
          </a:p>
          <a:p>
            <a:r>
              <a:rPr lang="en-US" dirty="0"/>
              <a:t>Imagine if a site visitor’s TASK we just reviewed from Exercise 2 was:</a:t>
            </a:r>
          </a:p>
          <a:p>
            <a:r>
              <a:rPr lang="en-US" dirty="0"/>
              <a:t>How do I get an Alarm Permit?</a:t>
            </a:r>
          </a:p>
          <a:p>
            <a:r>
              <a:rPr lang="en-US" dirty="0"/>
              <a:t>I google it, and click the very first link that says “Alarm Permit- Licensing Bureau”  - </a:t>
            </a:r>
            <a:r>
              <a:rPr lang="en-US" b="1" dirty="0"/>
              <a:t>What happens next?</a:t>
            </a:r>
          </a:p>
        </p:txBody>
      </p:sp>
    </p:spTree>
    <p:extLst>
      <p:ext uri="{BB962C8B-B14F-4D97-AF65-F5344CB8AC3E}">
        <p14:creationId xmlns:p14="http://schemas.microsoft.com/office/powerpoint/2010/main" val="2722961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CB648-3A60-D443-9AB8-47FF37B07965}"/>
              </a:ext>
            </a:extLst>
          </p:cNvPr>
          <p:cNvSpPr>
            <a:spLocks noGrp="1"/>
          </p:cNvSpPr>
          <p:nvPr>
            <p:ph type="body" sz="quarter" idx="11"/>
          </p:nvPr>
        </p:nvSpPr>
        <p:spPr/>
        <p:txBody>
          <a:bodyPr/>
          <a:lstStyle/>
          <a:p>
            <a:r>
              <a:rPr lang="en-US" dirty="0"/>
              <a:t>Agenda</a:t>
            </a:r>
          </a:p>
        </p:txBody>
      </p:sp>
      <p:sp>
        <p:nvSpPr>
          <p:cNvPr id="11" name="Content Placeholder 10"/>
          <p:cNvSpPr>
            <a:spLocks noGrp="1"/>
          </p:cNvSpPr>
          <p:nvPr>
            <p:ph sz="quarter" idx="13"/>
          </p:nvPr>
        </p:nvSpPr>
        <p:spPr/>
        <p:txBody>
          <a:bodyPr>
            <a:normAutofit fontScale="92500" lnSpcReduction="20000"/>
          </a:bodyPr>
          <a:lstStyle/>
          <a:p>
            <a:pPr marL="342900" indent="-342900">
              <a:buFont typeface="Arial" panose="020B0604020202020204" pitchFamily="34" charset="0"/>
              <a:buChar char="•"/>
            </a:pPr>
            <a:r>
              <a:rPr lang="en-US" dirty="0"/>
              <a:t>Content strategy: what is it and why do we care about it?</a:t>
            </a:r>
          </a:p>
          <a:p>
            <a:pPr marL="342900" indent="-342900">
              <a:buFont typeface="Arial" panose="020B0604020202020204" pitchFamily="34" charset="0"/>
              <a:buChar char="•"/>
            </a:pPr>
            <a:r>
              <a:rPr lang="en-US" dirty="0"/>
              <a:t>3 Customer Focused content exercises</a:t>
            </a:r>
          </a:p>
          <a:p>
            <a:pPr marL="857250" lvl="1" indent="-342900">
              <a:buFont typeface="+mj-lt"/>
              <a:buAutoNum type="arabicPeriod"/>
            </a:pPr>
            <a:r>
              <a:rPr lang="en-US" dirty="0"/>
              <a:t>Build a Persona</a:t>
            </a:r>
          </a:p>
          <a:p>
            <a:pPr marL="857250" lvl="1" indent="-342900">
              <a:buFont typeface="+mj-lt"/>
              <a:buAutoNum type="arabicPeriod"/>
            </a:pPr>
            <a:r>
              <a:rPr lang="en-US" dirty="0"/>
              <a:t>Communicating With Your Audience</a:t>
            </a:r>
          </a:p>
          <a:p>
            <a:pPr marL="857250" lvl="1" indent="-342900">
              <a:buFont typeface="+mj-lt"/>
              <a:buAutoNum type="arabicPeriod"/>
            </a:pPr>
            <a:r>
              <a:rPr lang="en-US" dirty="0"/>
              <a:t>Test Your Task</a:t>
            </a:r>
          </a:p>
          <a:p>
            <a:pPr marL="342900" indent="-342900">
              <a:buFont typeface="Arial" panose="020B0604020202020204" pitchFamily="34" charset="0"/>
              <a:buChar char="•"/>
            </a:pPr>
            <a:r>
              <a:rPr lang="en-US" dirty="0"/>
              <a:t>Introduction to plain language writing</a:t>
            </a:r>
          </a:p>
          <a:p>
            <a:pPr marL="342900" indent="-342900">
              <a:buFont typeface="Arial" panose="020B0604020202020204" pitchFamily="34" charset="0"/>
              <a:buChar char="•"/>
            </a:pPr>
            <a:r>
              <a:rPr lang="en-US" dirty="0"/>
              <a:t>Content editing exercises</a:t>
            </a:r>
          </a:p>
          <a:p>
            <a:pPr marL="342900" indent="-342900">
              <a:buFont typeface="Arial" panose="020B0604020202020204" pitchFamily="34" charset="0"/>
              <a:buChar char="•"/>
            </a:pPr>
            <a:r>
              <a:rPr lang="en-US" dirty="0"/>
              <a:t>Review</a:t>
            </a:r>
          </a:p>
          <a:p>
            <a:pPr marL="342900" indent="-342900">
              <a:buFont typeface="Arial" panose="020B0604020202020204" pitchFamily="34" charset="0"/>
              <a:buChar char="•"/>
            </a:pPr>
            <a:r>
              <a:rPr lang="en-US" dirty="0"/>
              <a:t>Next steps…</a:t>
            </a:r>
          </a:p>
        </p:txBody>
      </p:sp>
    </p:spTree>
    <p:extLst>
      <p:ext uri="{BB962C8B-B14F-4D97-AF65-F5344CB8AC3E}">
        <p14:creationId xmlns:p14="http://schemas.microsoft.com/office/powerpoint/2010/main" val="1458745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172281-A927-4654-B364-0A82B8D93CA3}"/>
              </a:ext>
            </a:extLst>
          </p:cNvPr>
          <p:cNvPicPr>
            <a:picLocks noChangeAspect="1"/>
          </p:cNvPicPr>
          <p:nvPr/>
        </p:nvPicPr>
        <p:blipFill>
          <a:blip r:embed="rId3"/>
          <a:stretch>
            <a:fillRect/>
          </a:stretch>
        </p:blipFill>
        <p:spPr>
          <a:xfrm>
            <a:off x="114127" y="106466"/>
            <a:ext cx="4719720" cy="3642492"/>
          </a:xfrm>
          <a:prstGeom prst="rect">
            <a:avLst/>
          </a:prstGeom>
          <a:ln w="57150">
            <a:solidFill>
              <a:srgbClr val="FF0000"/>
            </a:solidFill>
          </a:ln>
        </p:spPr>
      </p:pic>
      <p:sp>
        <p:nvSpPr>
          <p:cNvPr id="6" name="Rectangle 5">
            <a:extLst>
              <a:ext uri="{FF2B5EF4-FFF2-40B4-BE49-F238E27FC236}">
                <a16:creationId xmlns:a16="http://schemas.microsoft.com/office/drawing/2014/main" id="{00D8EDAD-3CDF-4B66-9770-D8354EA4B88C}"/>
              </a:ext>
            </a:extLst>
          </p:cNvPr>
          <p:cNvSpPr/>
          <p:nvPr/>
        </p:nvSpPr>
        <p:spPr>
          <a:xfrm>
            <a:off x="616779" y="3748958"/>
            <a:ext cx="3879022" cy="1169551"/>
          </a:xfrm>
          <a:prstGeom prst="rect">
            <a:avLst/>
          </a:prstGeom>
        </p:spPr>
        <p:txBody>
          <a:bodyPr wrap="square">
            <a:spAutoFit/>
          </a:bodyPr>
          <a:lstStyle/>
          <a:p>
            <a:r>
              <a:rPr lang="en-US" sz="1000" dirty="0"/>
              <a:t>Too much information about the purpose, and not enough information about the process.</a:t>
            </a:r>
          </a:p>
          <a:p>
            <a:r>
              <a:rPr lang="en-US" sz="1000" dirty="0"/>
              <a:t>Leaving the site visitor with questions like:</a:t>
            </a:r>
          </a:p>
          <a:p>
            <a:endParaRPr lang="en-US" sz="1000" dirty="0"/>
          </a:p>
          <a:p>
            <a:pPr marL="171450" indent="-171450">
              <a:buFont typeface="Arial" panose="020B0604020202020204" pitchFamily="34" charset="0"/>
              <a:buChar char="•"/>
            </a:pPr>
            <a:r>
              <a:rPr lang="en-US" sz="1000" dirty="0"/>
              <a:t>HOW DO I GET ONE? </a:t>
            </a:r>
          </a:p>
          <a:p>
            <a:pPr marL="171450" indent="-171450">
              <a:buFont typeface="Arial" panose="020B0604020202020204" pitchFamily="34" charset="0"/>
              <a:buChar char="•"/>
            </a:pPr>
            <a:r>
              <a:rPr lang="en-US" sz="1000" dirty="0"/>
              <a:t>Is this a picture of a document that was made in 1987?</a:t>
            </a:r>
          </a:p>
          <a:p>
            <a:pPr marL="171450" indent="-171450">
              <a:buFont typeface="Arial" panose="020B0604020202020204" pitchFamily="34" charset="0"/>
              <a:buChar char="•"/>
            </a:pPr>
            <a:r>
              <a:rPr lang="en-US" sz="1000" dirty="0"/>
              <a:t>Did people in 1987 have an easier time with this?</a:t>
            </a:r>
          </a:p>
        </p:txBody>
      </p:sp>
      <p:sp>
        <p:nvSpPr>
          <p:cNvPr id="2" name="TextBox 1">
            <a:extLst>
              <a:ext uri="{FF2B5EF4-FFF2-40B4-BE49-F238E27FC236}">
                <a16:creationId xmlns:a16="http://schemas.microsoft.com/office/drawing/2014/main" id="{F100C1D4-8407-4E7F-BC43-AFB0947907F1}"/>
              </a:ext>
            </a:extLst>
          </p:cNvPr>
          <p:cNvSpPr txBox="1"/>
          <p:nvPr/>
        </p:nvSpPr>
        <p:spPr>
          <a:xfrm>
            <a:off x="5687291" y="1233055"/>
            <a:ext cx="2957945" cy="1061829"/>
          </a:xfrm>
          <a:prstGeom prst="rect">
            <a:avLst/>
          </a:prstGeom>
          <a:noFill/>
        </p:spPr>
        <p:txBody>
          <a:bodyPr wrap="square" rtlCol="0">
            <a:spAutoFit/>
          </a:bodyPr>
          <a:lstStyle/>
          <a:p>
            <a:r>
              <a:rPr lang="en-US" dirty="0"/>
              <a:t>Brian’s reaction-</a:t>
            </a:r>
          </a:p>
          <a:p>
            <a:pPr marL="228600" indent="-228600">
              <a:buFont typeface="+mj-lt"/>
              <a:buAutoNum type="arabicPeriod"/>
            </a:pPr>
            <a:r>
              <a:rPr lang="en-US" dirty="0"/>
              <a:t>THIS PAGE IS GARBAGE! Delete it immediately</a:t>
            </a:r>
          </a:p>
          <a:p>
            <a:pPr marL="228600" indent="-228600">
              <a:buFont typeface="+mj-lt"/>
              <a:buAutoNum type="arabicPeriod"/>
            </a:pPr>
            <a:r>
              <a:rPr lang="en-US" dirty="0"/>
              <a:t>Rebuild the process to “Get an Alarm Permit” online by using the “Forms Component”</a:t>
            </a:r>
          </a:p>
          <a:p>
            <a:pPr marL="228600" indent="-228600">
              <a:buFont typeface="+mj-lt"/>
              <a:buAutoNum type="arabicPeriod"/>
            </a:pPr>
            <a:r>
              <a:rPr lang="en-US" dirty="0"/>
              <a:t>Make the Form do all of the work for you</a:t>
            </a:r>
          </a:p>
          <a:p>
            <a:pPr marL="228600" indent="-228600">
              <a:buFont typeface="+mj-lt"/>
              <a:buAutoNum type="arabicPeriod"/>
            </a:pPr>
            <a:r>
              <a:rPr lang="en-US" dirty="0"/>
              <a:t>Title the page to say “Get an Alarm Permit” </a:t>
            </a:r>
          </a:p>
          <a:p>
            <a:pPr marL="228600" indent="-228600">
              <a:buFont typeface="+mj-lt"/>
              <a:buAutoNum type="arabicPeriod"/>
            </a:pPr>
            <a:endParaRPr lang="en-US" dirty="0"/>
          </a:p>
        </p:txBody>
      </p:sp>
      <p:pic>
        <p:nvPicPr>
          <p:cNvPr id="4" name="Picture 3">
            <a:extLst>
              <a:ext uri="{FF2B5EF4-FFF2-40B4-BE49-F238E27FC236}">
                <a16:creationId xmlns:a16="http://schemas.microsoft.com/office/drawing/2014/main" id="{0F9F0CEC-9B85-47DB-A82B-F14C4F5D3B02}"/>
              </a:ext>
            </a:extLst>
          </p:cNvPr>
          <p:cNvPicPr>
            <a:picLocks noChangeAspect="1"/>
          </p:cNvPicPr>
          <p:nvPr/>
        </p:nvPicPr>
        <p:blipFill>
          <a:blip r:embed="rId4"/>
          <a:stretch>
            <a:fillRect/>
          </a:stretch>
        </p:blipFill>
        <p:spPr>
          <a:xfrm>
            <a:off x="5049112" y="106466"/>
            <a:ext cx="3993226" cy="4930567"/>
          </a:xfrm>
          <a:prstGeom prst="rect">
            <a:avLst/>
          </a:prstGeom>
          <a:ln w="57150">
            <a:solidFill>
              <a:srgbClr val="00B050"/>
            </a:solidFill>
          </a:ln>
        </p:spPr>
      </p:pic>
    </p:spTree>
    <p:extLst>
      <p:ext uri="{BB962C8B-B14F-4D97-AF65-F5344CB8AC3E}">
        <p14:creationId xmlns:p14="http://schemas.microsoft.com/office/powerpoint/2010/main" val="1617706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899293-A0CF-B54C-AEBF-1B21B7026315}"/>
              </a:ext>
            </a:extLst>
          </p:cNvPr>
          <p:cNvSpPr>
            <a:spLocks noGrp="1"/>
          </p:cNvSpPr>
          <p:nvPr>
            <p:ph type="body" sz="quarter" idx="11"/>
          </p:nvPr>
        </p:nvSpPr>
        <p:spPr/>
        <p:txBody>
          <a:bodyPr/>
          <a:lstStyle/>
          <a:p>
            <a:r>
              <a:rPr lang="en-US" dirty="0"/>
              <a:t>Task Example Suggestions for Improvement</a:t>
            </a:r>
          </a:p>
        </p:txBody>
      </p:sp>
      <p:sp>
        <p:nvSpPr>
          <p:cNvPr id="11" name="Content Placeholder 10"/>
          <p:cNvSpPr>
            <a:spLocks noGrp="1"/>
          </p:cNvSpPr>
          <p:nvPr>
            <p:ph sz="quarter" idx="13"/>
          </p:nvPr>
        </p:nvSpPr>
        <p:spPr/>
        <p:txBody>
          <a:bodyPr>
            <a:normAutofit/>
          </a:bodyPr>
          <a:lstStyle/>
          <a:p>
            <a:pPr marL="342900" indent="-342900">
              <a:spcBef>
                <a:spcPts val="450"/>
              </a:spcBef>
              <a:spcAft>
                <a:spcPts val="450"/>
              </a:spcAft>
              <a:buFont typeface="Arial" panose="020B0604020202020204" pitchFamily="34" charset="0"/>
              <a:buChar char="•"/>
            </a:pPr>
            <a:r>
              <a:rPr lang="en-US" dirty="0"/>
              <a:t>Periodically check where your top tasks rank in search engine results</a:t>
            </a:r>
          </a:p>
          <a:p>
            <a:pPr marL="342900" indent="-342900">
              <a:spcBef>
                <a:spcPts val="450"/>
              </a:spcBef>
              <a:spcAft>
                <a:spcPts val="450"/>
              </a:spcAft>
              <a:buFont typeface="Arial" panose="020B0604020202020204" pitchFamily="34" charset="0"/>
              <a:buChar char="•"/>
            </a:pPr>
            <a:r>
              <a:rPr lang="en-US" dirty="0"/>
              <a:t>Make sure the effort your customer has to put in to find and complete the task matches the value they perceive</a:t>
            </a:r>
          </a:p>
          <a:p>
            <a:pPr marL="342900" indent="-342900">
              <a:spcBef>
                <a:spcPts val="450"/>
              </a:spcBef>
              <a:spcAft>
                <a:spcPts val="450"/>
              </a:spcAft>
              <a:buFont typeface="Arial" panose="020B0604020202020204" pitchFamily="34" charset="0"/>
              <a:buChar char="•"/>
            </a:pPr>
            <a:r>
              <a:rPr lang="en-US" dirty="0"/>
              <a:t>Make it easy for people to provide the right information</a:t>
            </a:r>
          </a:p>
          <a:p>
            <a:pPr marL="342900" indent="-342900">
              <a:spcBef>
                <a:spcPts val="450"/>
              </a:spcBef>
              <a:spcAft>
                <a:spcPts val="450"/>
              </a:spcAft>
              <a:buFont typeface="Arial" panose="020B0604020202020204" pitchFamily="34" charset="0"/>
              <a:buChar char="•"/>
            </a:pPr>
            <a:r>
              <a:rPr lang="en-US" dirty="0"/>
              <a:t>Whenever possible, use the Forms Component</a:t>
            </a:r>
          </a:p>
        </p:txBody>
      </p:sp>
    </p:spTree>
    <p:extLst>
      <p:ext uri="{BB962C8B-B14F-4D97-AF65-F5344CB8AC3E}">
        <p14:creationId xmlns:p14="http://schemas.microsoft.com/office/powerpoint/2010/main" val="2656392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E20F96-3AE3-AD47-9068-C732F495A596}"/>
              </a:ext>
            </a:extLst>
          </p:cNvPr>
          <p:cNvSpPr>
            <a:spLocks noGrp="1"/>
          </p:cNvSpPr>
          <p:nvPr>
            <p:ph type="body" sz="quarter" idx="11"/>
          </p:nvPr>
        </p:nvSpPr>
        <p:spPr/>
        <p:txBody>
          <a:bodyPr/>
          <a:lstStyle/>
          <a:p>
            <a:r>
              <a:rPr lang="en-US" dirty="0"/>
              <a:t>Purpose of Exercise #3: Test Your TASKS Today!</a:t>
            </a:r>
          </a:p>
        </p:txBody>
      </p:sp>
      <p:sp>
        <p:nvSpPr>
          <p:cNvPr id="3" name="Content Placeholder 2"/>
          <p:cNvSpPr>
            <a:spLocks noGrp="1"/>
          </p:cNvSpPr>
          <p:nvPr>
            <p:ph sz="quarter" idx="13"/>
          </p:nvPr>
        </p:nvSpPr>
        <p:spPr/>
        <p:txBody>
          <a:bodyPr anchor="ctr">
            <a:normAutofit/>
          </a:bodyPr>
          <a:lstStyle/>
          <a:p>
            <a:pPr marL="0" indent="0" algn="ctr">
              <a:buNone/>
            </a:pPr>
            <a:r>
              <a:rPr lang="en-US" sz="2400" dirty="0"/>
              <a:t>Think like one of our Personas: </a:t>
            </a:r>
          </a:p>
          <a:p>
            <a:pPr marL="0" indent="0" algn="ctr">
              <a:buNone/>
            </a:pPr>
            <a:r>
              <a:rPr lang="en-US" sz="2400" dirty="0"/>
              <a:t>Does Carmen have time today to drive to your office and do something that could be easily done online?</a:t>
            </a:r>
          </a:p>
          <a:p>
            <a:pPr marL="0" indent="0" algn="ctr">
              <a:buNone/>
            </a:pPr>
            <a:r>
              <a:rPr lang="en-US" sz="2400" dirty="0"/>
              <a:t>Do the steps in the process of completing the TASK actually work?</a:t>
            </a:r>
          </a:p>
        </p:txBody>
      </p:sp>
    </p:spTree>
    <p:extLst>
      <p:ext uri="{BB962C8B-B14F-4D97-AF65-F5344CB8AC3E}">
        <p14:creationId xmlns:p14="http://schemas.microsoft.com/office/powerpoint/2010/main" val="1490470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9CDBF9-D348-554C-8623-06F4DF1A7611}"/>
              </a:ext>
            </a:extLst>
          </p:cNvPr>
          <p:cNvSpPr>
            <a:spLocks noGrp="1"/>
          </p:cNvSpPr>
          <p:nvPr>
            <p:ph type="body" sz="quarter" idx="11"/>
          </p:nvPr>
        </p:nvSpPr>
        <p:spPr/>
        <p:txBody>
          <a:bodyPr/>
          <a:lstStyle/>
          <a:p>
            <a:r>
              <a:rPr lang="en-US" dirty="0"/>
              <a:t>Exercise #3: Test Your TASKS Today!</a:t>
            </a:r>
          </a:p>
        </p:txBody>
      </p:sp>
      <p:sp>
        <p:nvSpPr>
          <p:cNvPr id="11" name="Content Placeholder 10"/>
          <p:cNvSpPr>
            <a:spLocks noGrp="1"/>
          </p:cNvSpPr>
          <p:nvPr>
            <p:ph sz="quarter" idx="13"/>
          </p:nvPr>
        </p:nvSpPr>
        <p:spPr/>
        <p:txBody>
          <a:bodyPr>
            <a:normAutofit fontScale="92500" lnSpcReduction="10000"/>
          </a:bodyPr>
          <a:lstStyle/>
          <a:p>
            <a:pPr marL="457200" indent="-457200">
              <a:buFont typeface="+mj-lt"/>
              <a:buAutoNum type="arabicPeriod"/>
            </a:pPr>
            <a:r>
              <a:rPr lang="en-US" dirty="0"/>
              <a:t>You will be assigned a task</a:t>
            </a:r>
          </a:p>
          <a:p>
            <a:pPr marL="971550" lvl="1" indent="-457200"/>
            <a:r>
              <a:rPr lang="en-US" dirty="0"/>
              <a:t>Ex: How do I report a dead animal?</a:t>
            </a:r>
          </a:p>
          <a:p>
            <a:pPr marL="457200" indent="-457200">
              <a:buFont typeface="+mj-lt"/>
              <a:buAutoNum type="arabicPeriod"/>
            </a:pPr>
            <a:r>
              <a:rPr lang="en-US" dirty="0"/>
              <a:t>You will attempt to complete the task on your current website from start to finish</a:t>
            </a:r>
          </a:p>
          <a:p>
            <a:pPr marL="457200" indent="-457200">
              <a:buFont typeface="+mj-lt"/>
              <a:buAutoNum type="arabicPeriod"/>
            </a:pPr>
            <a:r>
              <a:rPr lang="en-US" dirty="0"/>
              <a:t>You will document the steps you take using the form link labeled </a:t>
            </a:r>
            <a:r>
              <a:rPr lang="en-US" b="1" dirty="0"/>
              <a:t>Exercise # 3 </a:t>
            </a:r>
            <a:r>
              <a:rPr lang="en-US" dirty="0"/>
              <a:t>that I am providing in the chat window</a:t>
            </a:r>
          </a:p>
          <a:p>
            <a:pPr marL="457200" indent="-457200">
              <a:buFont typeface="+mj-lt"/>
              <a:buAutoNum type="arabicPeriod"/>
            </a:pPr>
            <a:r>
              <a:rPr lang="en-US" dirty="0"/>
              <a:t>You will offer suggestions to make this task work better on your website</a:t>
            </a:r>
          </a:p>
          <a:p>
            <a:r>
              <a:rPr lang="en-US" dirty="0">
                <a:hlinkClick r:id="rId3"/>
              </a:rPr>
              <a:t>http://training.weknowgovernment.com/brian-s-example-pages/content-strategy-microsite/test-your-tasks-today</a:t>
            </a:r>
            <a:endParaRPr lang="en-US" dirty="0"/>
          </a:p>
        </p:txBody>
      </p:sp>
    </p:spTree>
    <p:extLst>
      <p:ext uri="{BB962C8B-B14F-4D97-AF65-F5344CB8AC3E}">
        <p14:creationId xmlns:p14="http://schemas.microsoft.com/office/powerpoint/2010/main" val="1944356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5012DF8-EE52-8344-8DFE-B9D8811B0B0A}"/>
              </a:ext>
            </a:extLst>
          </p:cNvPr>
          <p:cNvPicPr>
            <a:picLocks noGrp="1" noChangeAspect="1"/>
          </p:cNvPicPr>
          <p:nvPr>
            <p:ph type="pic" sz="quarter" idx="10"/>
          </p:nvPr>
        </p:nvPicPr>
        <p:blipFill rotWithShape="1">
          <a:blip r:embed="rId3" cstate="hqprint">
            <a:extLst>
              <a:ext uri="{28A0092B-C50C-407E-A947-70E740481C1C}">
                <a14:useLocalDpi xmlns:a14="http://schemas.microsoft.com/office/drawing/2010/main"/>
              </a:ext>
            </a:extLst>
          </a:blip>
          <a:srcRect/>
          <a:stretch/>
        </p:blipFill>
        <p:spPr>
          <a:xfrm>
            <a:off x="1" y="3230691"/>
            <a:ext cx="9144000" cy="1762791"/>
          </a:xfrm>
        </p:spPr>
      </p:pic>
      <p:sp>
        <p:nvSpPr>
          <p:cNvPr id="11" name="Content Placeholder 10"/>
          <p:cNvSpPr>
            <a:spLocks noGrp="1"/>
          </p:cNvSpPr>
          <p:nvPr>
            <p:ph idx="4294967295"/>
          </p:nvPr>
        </p:nvSpPr>
        <p:spPr>
          <a:xfrm>
            <a:off x="628650" y="940594"/>
            <a:ext cx="7886700" cy="3262312"/>
          </a:xfrm>
        </p:spPr>
        <p:txBody>
          <a:bodyPr anchor="ctr">
            <a:normAutofit/>
          </a:bodyPr>
          <a:lstStyle/>
          <a:p>
            <a:pPr marL="0" indent="0" algn="ctr">
              <a:buNone/>
            </a:pPr>
            <a:r>
              <a:rPr lang="en-US" sz="3600" dirty="0">
                <a:highlight>
                  <a:srgbClr val="FFFF00"/>
                </a:highlight>
              </a:rPr>
              <a:t>Review and Discuss</a:t>
            </a:r>
          </a:p>
        </p:txBody>
      </p:sp>
    </p:spTree>
    <p:extLst>
      <p:ext uri="{BB962C8B-B14F-4D97-AF65-F5344CB8AC3E}">
        <p14:creationId xmlns:p14="http://schemas.microsoft.com/office/powerpoint/2010/main" val="1777214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4F615D-8F48-3B46-BAF5-1A86A52A3FDC}"/>
              </a:ext>
            </a:extLst>
          </p:cNvPr>
          <p:cNvSpPr>
            <a:spLocks noGrp="1"/>
          </p:cNvSpPr>
          <p:nvPr>
            <p:ph type="body" sz="quarter" idx="11"/>
          </p:nvPr>
        </p:nvSpPr>
        <p:spPr/>
        <p:txBody>
          <a:bodyPr/>
          <a:lstStyle/>
          <a:p>
            <a:r>
              <a:rPr lang="en-US" dirty="0"/>
              <a:t>Plan Before You Write</a:t>
            </a:r>
          </a:p>
        </p:txBody>
      </p:sp>
      <p:sp>
        <p:nvSpPr>
          <p:cNvPr id="11" name="Content Placeholder 10"/>
          <p:cNvSpPr>
            <a:spLocks noGrp="1"/>
          </p:cNvSpPr>
          <p:nvPr>
            <p:ph sz="quarter" idx="13"/>
          </p:nvPr>
        </p:nvSpPr>
        <p:spPr/>
        <p:txBody>
          <a:bodyPr>
            <a:normAutofit/>
          </a:bodyPr>
          <a:lstStyle/>
          <a:p>
            <a:pPr marL="0" indent="0">
              <a:buNone/>
            </a:pPr>
            <a:r>
              <a:rPr lang="en-US" dirty="0"/>
              <a:t>Answer </a:t>
            </a:r>
            <a:r>
              <a:rPr lang="en-US" b="1" dirty="0"/>
              <a:t>three </a:t>
            </a:r>
            <a:r>
              <a:rPr lang="en-US" dirty="0"/>
              <a:t>questions for every piece of content:</a:t>
            </a:r>
          </a:p>
          <a:p>
            <a:pPr>
              <a:buFont typeface="+mj-lt"/>
              <a:buAutoNum type="arabicPeriod"/>
            </a:pPr>
            <a:r>
              <a:rPr lang="en-US" dirty="0"/>
              <a:t> </a:t>
            </a:r>
            <a:r>
              <a:rPr lang="en-US" b="1" strike="sngStrike" dirty="0"/>
              <a:t>Who</a:t>
            </a:r>
            <a:r>
              <a:rPr lang="en-US" strike="sngStrike" dirty="0"/>
              <a:t> is seeking information?  (Personas)</a:t>
            </a:r>
            <a:endParaRPr lang="en-US" dirty="0"/>
          </a:p>
          <a:p>
            <a:pPr>
              <a:buFont typeface="+mj-lt"/>
              <a:buAutoNum type="arabicPeriod"/>
            </a:pPr>
            <a:r>
              <a:rPr lang="en-US" dirty="0"/>
              <a:t> </a:t>
            </a:r>
            <a:r>
              <a:rPr lang="en-US" b="1" strike="sngStrike" dirty="0"/>
              <a:t>What</a:t>
            </a:r>
            <a:r>
              <a:rPr lang="en-US" strike="sngStrike" dirty="0"/>
              <a:t> do they need to know or do?  (Conversations)</a:t>
            </a:r>
            <a:endParaRPr lang="en-US" dirty="0"/>
          </a:p>
          <a:p>
            <a:pPr>
              <a:buFont typeface="+mj-lt"/>
              <a:buAutoNum type="arabicPeriod"/>
            </a:pPr>
            <a:r>
              <a:rPr lang="en-US" dirty="0"/>
              <a:t> </a:t>
            </a:r>
            <a:r>
              <a:rPr lang="en-US" b="1" strike="sngStrike" dirty="0"/>
              <a:t>Why</a:t>
            </a:r>
            <a:r>
              <a:rPr lang="en-US" strike="sngStrike" dirty="0"/>
              <a:t> are they coming to your site?  (Purposes and Processes)</a:t>
            </a:r>
          </a:p>
        </p:txBody>
      </p:sp>
      <p:pic>
        <p:nvPicPr>
          <p:cNvPr id="12290" name="Picture 2" descr="Image result for thinking  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92896" y="3162075"/>
            <a:ext cx="1308228" cy="160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132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E390DD-EE38-BC40-AEC0-CFAFC3ED5E33}"/>
              </a:ext>
            </a:extLst>
          </p:cNvPr>
          <p:cNvSpPr>
            <a:spLocks noGrp="1"/>
          </p:cNvSpPr>
          <p:nvPr>
            <p:ph type="body" sz="quarter" idx="11"/>
          </p:nvPr>
        </p:nvSpPr>
        <p:spPr/>
        <p:txBody>
          <a:bodyPr/>
          <a:lstStyle/>
          <a:p>
            <a:r>
              <a:rPr lang="en-US" dirty="0"/>
              <a:t>Introduction to Plain Language</a:t>
            </a:r>
          </a:p>
        </p:txBody>
      </p:sp>
      <p:sp>
        <p:nvSpPr>
          <p:cNvPr id="11" name="Content Placeholder 10"/>
          <p:cNvSpPr>
            <a:spLocks noGrp="1"/>
          </p:cNvSpPr>
          <p:nvPr>
            <p:ph sz="quarter" idx="13"/>
          </p:nvPr>
        </p:nvSpPr>
        <p:spPr/>
        <p:txBody>
          <a:bodyPr>
            <a:normAutofit/>
          </a:bodyPr>
          <a:lstStyle/>
          <a:p>
            <a:pPr marL="0" indent="0">
              <a:buNone/>
            </a:pPr>
            <a:r>
              <a:rPr lang="en-US" dirty="0"/>
              <a:t>“Plain language is clear, succinct writing designed to ensure the reader understands as quickly and completely as possible. Plain language strives to be easy to read, understand, and use. It avoids verbose, convoluted language and jargon.”</a:t>
            </a:r>
          </a:p>
          <a:p>
            <a:pPr marL="0" indent="0">
              <a:buNone/>
            </a:pPr>
            <a:endParaRPr lang="en-US" dirty="0"/>
          </a:p>
          <a:p>
            <a:pPr marL="0" indent="0" algn="r">
              <a:buNone/>
            </a:pPr>
            <a:r>
              <a:rPr lang="en-US" sz="1100" dirty="0"/>
              <a:t>United Nations General Assembly. </a:t>
            </a:r>
            <a:r>
              <a:rPr lang="en-US" sz="1100" i="1" dirty="0">
                <a:hlinkClick r:id="rId3"/>
              </a:rPr>
              <a:t>Convention on the Rights of Persons with Disabilities</a:t>
            </a:r>
            <a:r>
              <a:rPr lang="en-US" sz="1100" dirty="0"/>
              <a:t>, Article 2 - Definitions. 12/13/2006.</a:t>
            </a:r>
            <a:endParaRPr lang="en-US" sz="2400" dirty="0"/>
          </a:p>
        </p:txBody>
      </p:sp>
    </p:spTree>
    <p:extLst>
      <p:ext uri="{BB962C8B-B14F-4D97-AF65-F5344CB8AC3E}">
        <p14:creationId xmlns:p14="http://schemas.microsoft.com/office/powerpoint/2010/main" val="2423079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7C2B8-7D8B-1A47-9EE1-984590E9831A}"/>
              </a:ext>
            </a:extLst>
          </p:cNvPr>
          <p:cNvSpPr>
            <a:spLocks noGrp="1"/>
          </p:cNvSpPr>
          <p:nvPr>
            <p:ph type="body" sz="quarter" idx="11"/>
          </p:nvPr>
        </p:nvSpPr>
        <p:spPr/>
        <p:txBody>
          <a:bodyPr/>
          <a:lstStyle/>
          <a:p>
            <a:r>
              <a:rPr lang="en-US" dirty="0"/>
              <a:t>Plain Writing Act of 2010</a:t>
            </a:r>
          </a:p>
        </p:txBody>
      </p:sp>
      <p:sp>
        <p:nvSpPr>
          <p:cNvPr id="11" name="Content Placeholder 10"/>
          <p:cNvSpPr>
            <a:spLocks noGrp="1"/>
          </p:cNvSpPr>
          <p:nvPr>
            <p:ph sz="quarter" idx="13"/>
          </p:nvPr>
        </p:nvSpPr>
        <p:spPr/>
        <p:txBody>
          <a:bodyPr>
            <a:normAutofit/>
          </a:bodyPr>
          <a:lstStyle/>
          <a:p>
            <a:r>
              <a:rPr lang="en-US" dirty="0"/>
              <a:t>Federal agencies must use “clear government communication that the public can understand and use.”</a:t>
            </a:r>
          </a:p>
          <a:p>
            <a:r>
              <a:rPr lang="en-US" dirty="0"/>
              <a:t>Federal regulatory system must ensure that regulations are “accessible, consistent, written in plain language, and easy to understand.”</a:t>
            </a:r>
          </a:p>
          <a:p>
            <a:endParaRPr lang="en-US" dirty="0"/>
          </a:p>
          <a:p>
            <a:pPr marL="0" indent="0">
              <a:buNone/>
            </a:pPr>
            <a:r>
              <a:rPr lang="en-US" dirty="0"/>
              <a:t>Plain writing = </a:t>
            </a:r>
            <a:r>
              <a:rPr lang="en-US" b="1" dirty="0"/>
              <a:t>fewer calls from frustrated customers </a:t>
            </a:r>
            <a:r>
              <a:rPr lang="en-US" dirty="0"/>
              <a:t>who can’t figure out what to do on your website</a:t>
            </a:r>
          </a:p>
        </p:txBody>
      </p:sp>
    </p:spTree>
    <p:extLst>
      <p:ext uri="{BB962C8B-B14F-4D97-AF65-F5344CB8AC3E}">
        <p14:creationId xmlns:p14="http://schemas.microsoft.com/office/powerpoint/2010/main" val="1160990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17D9F0-1AA5-5149-82F1-7A8A191A6FDD}"/>
              </a:ext>
            </a:extLst>
          </p:cNvPr>
          <p:cNvSpPr>
            <a:spLocks noGrp="1"/>
          </p:cNvSpPr>
          <p:nvPr>
            <p:ph type="body" sz="quarter" idx="11"/>
          </p:nvPr>
        </p:nvSpPr>
        <p:spPr/>
        <p:txBody>
          <a:bodyPr/>
          <a:lstStyle/>
          <a:p>
            <a:r>
              <a:rPr lang="en-US" dirty="0"/>
              <a:t>Break Down the “Walls of Words”</a:t>
            </a:r>
          </a:p>
        </p:txBody>
      </p:sp>
      <p:pic>
        <p:nvPicPr>
          <p:cNvPr id="6" name="Picture 2" descr="Image result for browser png">
            <a:extLst>
              <a:ext uri="{FF2B5EF4-FFF2-40B4-BE49-F238E27FC236}">
                <a16:creationId xmlns:a16="http://schemas.microsoft.com/office/drawing/2014/main" id="{74866547-B782-1D45-BB52-5F4D27538A78}"/>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2499277" y="1190225"/>
            <a:ext cx="3884014" cy="31393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35380" y="1753986"/>
            <a:ext cx="3806346" cy="2554545"/>
          </a:xfrm>
          <a:prstGeom prst="rect">
            <a:avLst/>
          </a:prstGeom>
          <a:noFill/>
        </p:spPr>
        <p:txBody>
          <a:bodyPr wrap="square" rtlCol="0">
            <a:spAutoFit/>
          </a:bodyPr>
          <a:lstStyle/>
          <a:p>
            <a:r>
              <a:rPr lang="en-US" sz="1000" dirty="0"/>
              <a:t>Far far away, behind the word mountains, far from the countries </a:t>
            </a:r>
            <a:r>
              <a:rPr lang="en-US" sz="1000" dirty="0" err="1"/>
              <a:t>Vokalia</a:t>
            </a:r>
            <a:r>
              <a:rPr lang="en-US" sz="1000" dirty="0"/>
              <a:t> and </a:t>
            </a:r>
            <a:r>
              <a:rPr lang="en-US" sz="1000" dirty="0" err="1"/>
              <a:t>Consonantia</a:t>
            </a:r>
            <a:r>
              <a:rPr lang="en-US" sz="1000" dirty="0"/>
              <a:t>, there live the blind texts. Separated they live in </a:t>
            </a:r>
            <a:r>
              <a:rPr lang="en-US" sz="1000" dirty="0" err="1"/>
              <a:t>Bookmarksgrove</a:t>
            </a:r>
            <a:r>
              <a:rPr lang="en-US" sz="1000" dirty="0"/>
              <a:t> right at the coast of the Semantics, a large language ocean. A small river named </a:t>
            </a:r>
            <a:r>
              <a:rPr lang="en-US" sz="1000" dirty="0" err="1"/>
              <a:t>Duden</a:t>
            </a:r>
            <a:r>
              <a:rPr lang="en-US" sz="1000" dirty="0"/>
              <a:t> flows by their place and supplies it with the necessary </a:t>
            </a:r>
            <a:r>
              <a:rPr lang="en-US" sz="1000" dirty="0" err="1"/>
              <a:t>regelialia</a:t>
            </a:r>
            <a:r>
              <a:rPr lang="en-US" sz="1000" dirty="0"/>
              <a:t>. It is a </a:t>
            </a:r>
            <a:r>
              <a:rPr lang="en-US" sz="1000" dirty="0" err="1"/>
              <a:t>paradisematic</a:t>
            </a:r>
            <a:r>
              <a:rPr lang="en-US" sz="1000" dirty="0"/>
              <a:t> country, in which roasted parts of sentences fly into your mouth. Even the all-powerful Pointing has no control about the blind texts it is an almost </a:t>
            </a:r>
            <a:r>
              <a:rPr lang="en-US" sz="1000" dirty="0" err="1"/>
              <a:t>unorthographic</a:t>
            </a:r>
            <a:r>
              <a:rPr lang="en-US" sz="1000" dirty="0"/>
              <a:t> life One day however a small line of blind text by the name of Lorem Ipsum decided to leave for the far World of Grammar. The Big </a:t>
            </a:r>
            <a:r>
              <a:rPr lang="en-US" sz="1000" dirty="0" err="1"/>
              <a:t>Oxmox</a:t>
            </a:r>
            <a:r>
              <a:rPr lang="en-US" sz="1000" dirty="0"/>
              <a:t> advised her not to do so, because there were thousands of bad Commas, wild Question Marks and devious </a:t>
            </a:r>
            <a:r>
              <a:rPr lang="en-US" sz="1000" dirty="0" err="1"/>
              <a:t>Semikoli</a:t>
            </a:r>
            <a:r>
              <a:rPr lang="en-US" sz="1000" dirty="0"/>
              <a:t>, but the Little Blind Text didn’t listen. She packed her seven </a:t>
            </a:r>
            <a:r>
              <a:rPr lang="en-US" sz="1000" dirty="0" err="1"/>
              <a:t>versalia</a:t>
            </a:r>
            <a:r>
              <a:rPr lang="en-US" sz="1000" dirty="0"/>
              <a:t>, put her initial into the belt and made herself on the way. When she</a:t>
            </a:r>
          </a:p>
        </p:txBody>
      </p:sp>
    </p:spTree>
    <p:extLst>
      <p:ext uri="{BB962C8B-B14F-4D97-AF65-F5344CB8AC3E}">
        <p14:creationId xmlns:p14="http://schemas.microsoft.com/office/powerpoint/2010/main" val="1871555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C02B06-AE10-4B49-A92C-3C1906A024EF}"/>
              </a:ext>
            </a:extLst>
          </p:cNvPr>
          <p:cNvSpPr>
            <a:spLocks noGrp="1"/>
          </p:cNvSpPr>
          <p:nvPr>
            <p:ph type="body" sz="quarter" idx="11"/>
          </p:nvPr>
        </p:nvSpPr>
        <p:spPr/>
        <p:txBody>
          <a:bodyPr/>
          <a:lstStyle/>
          <a:p>
            <a:r>
              <a:rPr lang="en-US" dirty="0"/>
              <a:t>What Are the Highlights?</a:t>
            </a:r>
          </a:p>
        </p:txBody>
      </p:sp>
      <p:sp>
        <p:nvSpPr>
          <p:cNvPr id="3" name="Rectangle 2"/>
          <p:cNvSpPr/>
          <p:nvPr/>
        </p:nvSpPr>
        <p:spPr>
          <a:xfrm>
            <a:off x="1635227" y="1415082"/>
            <a:ext cx="5818229" cy="780584"/>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chemeClr val="tx1"/>
                </a:solidFill>
              </a:rPr>
              <a:t>Main point statement.</a:t>
            </a:r>
          </a:p>
        </p:txBody>
      </p:sp>
      <p:sp>
        <p:nvSpPr>
          <p:cNvPr id="4" name="Rectangle 3"/>
          <p:cNvSpPr/>
          <p:nvPr/>
        </p:nvSpPr>
        <p:spPr>
          <a:xfrm>
            <a:off x="2160640" y="2402189"/>
            <a:ext cx="4186698" cy="412752"/>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14313" indent="-214313">
              <a:buFont typeface="Arial" panose="020B0604020202020204" pitchFamily="34" charset="0"/>
              <a:buChar char="•"/>
            </a:pPr>
            <a:r>
              <a:rPr lang="en-US" sz="800" dirty="0">
                <a:solidFill>
                  <a:schemeClr val="tx1"/>
                </a:solidFill>
              </a:rPr>
              <a:t>Supporting fact 1.</a:t>
            </a:r>
          </a:p>
        </p:txBody>
      </p:sp>
      <p:sp>
        <p:nvSpPr>
          <p:cNvPr id="9" name="Rectangle 8"/>
          <p:cNvSpPr/>
          <p:nvPr/>
        </p:nvSpPr>
        <p:spPr>
          <a:xfrm>
            <a:off x="2138516" y="3013680"/>
            <a:ext cx="4186698" cy="403737"/>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14313" indent="-214313">
              <a:buFont typeface="Arial" panose="020B0604020202020204" pitchFamily="34" charset="0"/>
              <a:buChar char="•"/>
            </a:pPr>
            <a:r>
              <a:rPr lang="en-US" sz="800" dirty="0">
                <a:solidFill>
                  <a:schemeClr val="tx1"/>
                </a:solidFill>
              </a:rPr>
              <a:t>Supporting fact 2.</a:t>
            </a:r>
          </a:p>
        </p:txBody>
      </p:sp>
      <p:sp>
        <p:nvSpPr>
          <p:cNvPr id="12" name="Rectangle 11"/>
          <p:cNvSpPr/>
          <p:nvPr/>
        </p:nvSpPr>
        <p:spPr>
          <a:xfrm>
            <a:off x="2138516" y="3632954"/>
            <a:ext cx="4186698" cy="363179"/>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14313" indent="-214313">
              <a:buFont typeface="Arial" panose="020B0604020202020204" pitchFamily="34" charset="0"/>
              <a:buChar char="•"/>
            </a:pPr>
            <a:r>
              <a:rPr lang="en-US" sz="800" dirty="0">
                <a:solidFill>
                  <a:schemeClr val="tx1"/>
                </a:solidFill>
              </a:rPr>
              <a:t>Supporting fact 3.</a:t>
            </a:r>
          </a:p>
        </p:txBody>
      </p:sp>
    </p:spTree>
    <p:extLst>
      <p:ext uri="{BB962C8B-B14F-4D97-AF65-F5344CB8AC3E}">
        <p14:creationId xmlns:p14="http://schemas.microsoft.com/office/powerpoint/2010/main" val="636269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81BF76-AFCC-4A46-BBB5-4AF30B67A508}"/>
              </a:ext>
            </a:extLst>
          </p:cNvPr>
          <p:cNvSpPr>
            <a:spLocks noGrp="1"/>
          </p:cNvSpPr>
          <p:nvPr>
            <p:ph type="body" sz="quarter" idx="11"/>
          </p:nvPr>
        </p:nvSpPr>
        <p:spPr/>
        <p:txBody>
          <a:bodyPr/>
          <a:lstStyle/>
          <a:p>
            <a:r>
              <a:rPr lang="en-US" dirty="0"/>
              <a:t>What Do You Think People Go to Your Website For?</a:t>
            </a:r>
          </a:p>
        </p:txBody>
      </p:sp>
      <p:sp>
        <p:nvSpPr>
          <p:cNvPr id="9" name="Text Placeholder 8">
            <a:extLst>
              <a:ext uri="{FF2B5EF4-FFF2-40B4-BE49-F238E27FC236}">
                <a16:creationId xmlns:a16="http://schemas.microsoft.com/office/drawing/2014/main" id="{DD83C313-3871-CE4A-85C1-6B8BD511992C}"/>
              </a:ext>
            </a:extLst>
          </p:cNvPr>
          <p:cNvSpPr>
            <a:spLocks noGrp="1"/>
          </p:cNvSpPr>
          <p:nvPr>
            <p:ph type="body" sz="quarter" idx="12"/>
          </p:nvPr>
        </p:nvSpPr>
        <p:spPr>
          <a:xfrm>
            <a:off x="444422" y="992288"/>
            <a:ext cx="7388161" cy="283315"/>
          </a:xfrm>
        </p:spPr>
        <p:txBody>
          <a:bodyPr/>
          <a:lstStyle/>
          <a:p>
            <a:r>
              <a:rPr lang="en-US" sz="2400" b="1" dirty="0"/>
              <a:t>To Complete Tasks:</a:t>
            </a:r>
          </a:p>
        </p:txBody>
      </p:sp>
      <p:sp>
        <p:nvSpPr>
          <p:cNvPr id="11" name="Content Placeholder 10"/>
          <p:cNvSpPr>
            <a:spLocks noGrp="1"/>
          </p:cNvSpPr>
          <p:nvPr>
            <p:ph sz="quarter" idx="13"/>
          </p:nvPr>
        </p:nvSpPr>
        <p:spPr>
          <a:xfrm>
            <a:off x="363537" y="1172585"/>
            <a:ext cx="8416925" cy="2798330"/>
          </a:xfrm>
        </p:spPr>
        <p:txBody>
          <a:bodyPr anchor="ctr"/>
          <a:lstStyle/>
          <a:p>
            <a:pPr marL="457200" indent="-457200">
              <a:buFont typeface="+mj-lt"/>
              <a:buAutoNum type="arabicPeriod"/>
            </a:pPr>
            <a:r>
              <a:rPr lang="en-US" dirty="0"/>
              <a:t>Find information</a:t>
            </a:r>
          </a:p>
          <a:p>
            <a:pPr marL="457200" indent="-457200">
              <a:buFont typeface="+mj-lt"/>
              <a:buAutoNum type="arabicPeriod"/>
            </a:pPr>
            <a:r>
              <a:rPr lang="en-US" dirty="0"/>
              <a:t>Get answers</a:t>
            </a:r>
          </a:p>
          <a:p>
            <a:pPr marL="457200" indent="-457200">
              <a:buFont typeface="+mj-lt"/>
              <a:buAutoNum type="arabicPeriod"/>
            </a:pPr>
            <a:r>
              <a:rPr lang="en-US" dirty="0"/>
              <a:t>Complete actions</a:t>
            </a:r>
          </a:p>
          <a:p>
            <a:pPr marL="457200" indent="-457200">
              <a:buFont typeface="+mj-lt"/>
              <a:buAutoNum type="arabicPeriod"/>
            </a:pPr>
            <a:r>
              <a:rPr lang="en-US" dirty="0"/>
              <a:t>Share and socialize information</a:t>
            </a:r>
          </a:p>
        </p:txBody>
      </p:sp>
      <p:sp>
        <p:nvSpPr>
          <p:cNvPr id="2" name="Right Brace 1">
            <a:extLst>
              <a:ext uri="{FF2B5EF4-FFF2-40B4-BE49-F238E27FC236}">
                <a16:creationId xmlns:a16="http://schemas.microsoft.com/office/drawing/2014/main" id="{F69C3DD4-BEBB-4F34-8643-10945D4E0520}"/>
              </a:ext>
            </a:extLst>
          </p:cNvPr>
          <p:cNvSpPr/>
          <p:nvPr/>
        </p:nvSpPr>
        <p:spPr>
          <a:xfrm>
            <a:off x="5245414" y="1640724"/>
            <a:ext cx="430306" cy="1862051"/>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675" dirty="0">
              <a:latin typeface="Clan Offc Book" charset="0"/>
              <a:ea typeface="Clan Offc Book" charset="0"/>
              <a:cs typeface="Clan Offc Book" charset="0"/>
            </a:endParaRPr>
          </a:p>
        </p:txBody>
      </p:sp>
      <p:sp>
        <p:nvSpPr>
          <p:cNvPr id="3" name="Rectangle 2">
            <a:extLst>
              <a:ext uri="{FF2B5EF4-FFF2-40B4-BE49-F238E27FC236}">
                <a16:creationId xmlns:a16="http://schemas.microsoft.com/office/drawing/2014/main" id="{98A4A208-B9AE-404D-8CF9-762BFD42DE22}"/>
              </a:ext>
            </a:extLst>
          </p:cNvPr>
          <p:cNvSpPr/>
          <p:nvPr/>
        </p:nvSpPr>
        <p:spPr>
          <a:xfrm>
            <a:off x="5971038" y="2364000"/>
            <a:ext cx="1091966" cy="415498"/>
          </a:xfrm>
          <a:prstGeom prst="rect">
            <a:avLst/>
          </a:prstGeom>
        </p:spPr>
        <p:txBody>
          <a:bodyPr wrap="none">
            <a:spAutoFit/>
          </a:bodyPr>
          <a:lstStyle/>
          <a:p>
            <a:r>
              <a:rPr lang="en-US" sz="2100" dirty="0"/>
              <a:t>“Tasks”</a:t>
            </a:r>
          </a:p>
        </p:txBody>
      </p:sp>
    </p:spTree>
    <p:extLst>
      <p:ext uri="{BB962C8B-B14F-4D97-AF65-F5344CB8AC3E}">
        <p14:creationId xmlns:p14="http://schemas.microsoft.com/office/powerpoint/2010/main" val="15308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EF7F53-61AF-5546-B46F-1EFBB8B6B3BD}"/>
              </a:ext>
            </a:extLst>
          </p:cNvPr>
          <p:cNvSpPr>
            <a:spLocks noGrp="1"/>
          </p:cNvSpPr>
          <p:nvPr>
            <p:ph type="body" sz="quarter" idx="11"/>
          </p:nvPr>
        </p:nvSpPr>
        <p:spPr/>
        <p:txBody>
          <a:bodyPr/>
          <a:lstStyle/>
          <a:p>
            <a:r>
              <a:rPr lang="en-US" dirty="0"/>
              <a:t>Move Your Content to the Foreground Using the Inverted Pyramid</a:t>
            </a:r>
          </a:p>
        </p:txBody>
      </p:sp>
      <p:sp>
        <p:nvSpPr>
          <p:cNvPr id="11" name="Content Placeholder 10"/>
          <p:cNvSpPr>
            <a:spLocks noGrp="1"/>
          </p:cNvSpPr>
          <p:nvPr>
            <p:ph sz="quarter" idx="13"/>
          </p:nvPr>
        </p:nvSpPr>
        <p:spPr/>
        <p:txBody>
          <a:bodyPr>
            <a:normAutofit/>
          </a:bodyPr>
          <a:lstStyle/>
          <a:p>
            <a:pPr marL="457200" indent="-457200">
              <a:buFont typeface="+mj-lt"/>
              <a:buAutoNum type="arabicPeriod"/>
            </a:pPr>
            <a:r>
              <a:rPr lang="en-US" dirty="0"/>
              <a:t>Page title is the most important content on your page</a:t>
            </a:r>
          </a:p>
          <a:p>
            <a:pPr marL="457200" indent="-457200">
              <a:buFont typeface="+mj-lt"/>
              <a:buAutoNum type="arabicPeriod"/>
            </a:pPr>
            <a:r>
              <a:rPr lang="en-US" dirty="0"/>
              <a:t>Main point first with a short and clear statement</a:t>
            </a:r>
          </a:p>
          <a:p>
            <a:pPr marL="457200" indent="-457200">
              <a:buFont typeface="+mj-lt"/>
              <a:buAutoNum type="arabicPeriod"/>
            </a:pPr>
            <a:r>
              <a:rPr lang="en-US" dirty="0"/>
              <a:t>History and legalese at the bottom of the page, if required</a:t>
            </a:r>
          </a:p>
        </p:txBody>
      </p:sp>
      <p:pic>
        <p:nvPicPr>
          <p:cNvPr id="24578" name="Picture 2" descr="Image result for inverted pyrami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79224" y="2812328"/>
            <a:ext cx="2385551" cy="203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478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D09BEE-46AA-9D41-BA69-38E0CEE89601}"/>
              </a:ext>
            </a:extLst>
          </p:cNvPr>
          <p:cNvSpPr>
            <a:spLocks noGrp="1"/>
          </p:cNvSpPr>
          <p:nvPr>
            <p:ph type="body" sz="quarter" idx="11"/>
          </p:nvPr>
        </p:nvSpPr>
        <p:spPr/>
        <p:txBody>
          <a:bodyPr/>
          <a:lstStyle/>
          <a:p>
            <a:r>
              <a:rPr lang="en-US" dirty="0"/>
              <a:t>Use of Lists</a:t>
            </a:r>
          </a:p>
        </p:txBody>
      </p:sp>
      <p:sp>
        <p:nvSpPr>
          <p:cNvPr id="11" name="Content Placeholder 10"/>
          <p:cNvSpPr>
            <a:spLocks noGrp="1"/>
          </p:cNvSpPr>
          <p:nvPr>
            <p:ph sz="quarter" idx="13"/>
          </p:nvPr>
        </p:nvSpPr>
        <p:spPr/>
        <p:txBody>
          <a:bodyPr>
            <a:normAutofit/>
          </a:bodyPr>
          <a:lstStyle/>
          <a:p>
            <a:r>
              <a:rPr lang="en-US" sz="2000" dirty="0"/>
              <a:t>Only use </a:t>
            </a:r>
            <a:r>
              <a:rPr lang="en-US" sz="2000" b="1" i="1" dirty="0"/>
              <a:t>numbers</a:t>
            </a:r>
            <a:r>
              <a:rPr lang="en-US" sz="2000" dirty="0"/>
              <a:t> to sequence steps in a process</a:t>
            </a:r>
          </a:p>
          <a:p>
            <a:endParaRPr lang="en-US" sz="2000" dirty="0"/>
          </a:p>
          <a:p>
            <a:r>
              <a:rPr lang="en-US" sz="2000" dirty="0"/>
              <a:t>Use </a:t>
            </a:r>
            <a:r>
              <a:rPr lang="en-US" sz="2000" b="1" i="1" dirty="0"/>
              <a:t>bullets</a:t>
            </a:r>
            <a:r>
              <a:rPr lang="en-US" sz="2000" dirty="0"/>
              <a:t> for everything else</a:t>
            </a:r>
          </a:p>
          <a:p>
            <a:endParaRPr lang="en-US" sz="2000" dirty="0"/>
          </a:p>
          <a:p>
            <a:r>
              <a:rPr lang="en-US" sz="2000" dirty="0"/>
              <a:t>Add lots of </a:t>
            </a:r>
            <a:r>
              <a:rPr lang="en-US" sz="2000" b="1" i="1" dirty="0"/>
              <a:t>blank space</a:t>
            </a:r>
            <a:r>
              <a:rPr lang="en-US" sz="2000" i="1" dirty="0"/>
              <a:t> </a:t>
            </a:r>
            <a:r>
              <a:rPr lang="en-US" sz="2000" dirty="0"/>
              <a:t>to make for </a:t>
            </a:r>
            <a:br>
              <a:rPr lang="en-US" sz="2000" dirty="0"/>
            </a:br>
            <a:r>
              <a:rPr lang="en-US" sz="2000" dirty="0"/>
              <a:t>easy reading</a:t>
            </a:r>
          </a:p>
        </p:txBody>
      </p:sp>
      <p:pic>
        <p:nvPicPr>
          <p:cNvPr id="25602" name="Picture 2" descr="Image result for plain langu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27686" y="2443662"/>
            <a:ext cx="2500313" cy="1793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865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9F8FF5-437C-C143-93BD-DF6C027C1AE7}"/>
              </a:ext>
            </a:extLst>
          </p:cNvPr>
          <p:cNvSpPr>
            <a:spLocks noGrp="1"/>
          </p:cNvSpPr>
          <p:nvPr>
            <p:ph type="body" sz="quarter" idx="11"/>
          </p:nvPr>
        </p:nvSpPr>
        <p:spPr/>
        <p:txBody>
          <a:bodyPr/>
          <a:lstStyle/>
          <a:p>
            <a:r>
              <a:rPr lang="en-US" dirty="0"/>
              <a:t>Style Guide: Be Consistent Across Your Website</a:t>
            </a:r>
          </a:p>
        </p:txBody>
      </p:sp>
      <p:sp>
        <p:nvSpPr>
          <p:cNvPr id="11" name="Content Placeholder 10"/>
          <p:cNvSpPr>
            <a:spLocks noGrp="1"/>
          </p:cNvSpPr>
          <p:nvPr>
            <p:ph sz="quarter" idx="13"/>
          </p:nvPr>
        </p:nvSpPr>
        <p:spPr/>
        <p:txBody>
          <a:bodyPr>
            <a:normAutofit fontScale="85000" lnSpcReduction="20000"/>
          </a:bodyPr>
          <a:lstStyle/>
          <a:p>
            <a:pPr marL="0" indent="0">
              <a:buNone/>
            </a:pPr>
            <a:r>
              <a:rPr lang="en-US" b="1" dirty="0"/>
              <a:t>First, second or third person:</a:t>
            </a:r>
          </a:p>
          <a:p>
            <a:pPr marL="342900" indent="-342900">
              <a:buFont typeface="Arial" panose="020B0604020202020204" pitchFamily="34" charset="0"/>
              <a:buChar char="•"/>
            </a:pPr>
            <a:r>
              <a:rPr lang="en-US" dirty="0"/>
              <a:t>First person: I, we, us, mine, ours</a:t>
            </a:r>
          </a:p>
          <a:p>
            <a:pPr marL="342900" indent="-342900">
              <a:buFont typeface="Arial" panose="020B0604020202020204" pitchFamily="34" charset="0"/>
              <a:buChar char="•"/>
            </a:pPr>
            <a:r>
              <a:rPr lang="en-US" dirty="0"/>
              <a:t>Second person: you, yours</a:t>
            </a:r>
          </a:p>
          <a:p>
            <a:pPr marL="342900" indent="-342900">
              <a:buFont typeface="Arial" panose="020B0604020202020204" pitchFamily="34" charset="0"/>
              <a:buChar char="•"/>
            </a:pPr>
            <a:r>
              <a:rPr lang="en-US" dirty="0"/>
              <a:t>Third person: they, them, residents, customers, guests</a:t>
            </a:r>
          </a:p>
          <a:p>
            <a:endParaRPr lang="en-US" dirty="0"/>
          </a:p>
          <a:p>
            <a:pPr marL="0" indent="0">
              <a:buNone/>
            </a:pPr>
            <a:r>
              <a:rPr lang="en-US" b="1" dirty="0"/>
              <a:t>Past or present:</a:t>
            </a:r>
          </a:p>
          <a:p>
            <a:pPr marL="342900" indent="-342900">
              <a:buFont typeface="Arial" panose="020B0604020202020204" pitchFamily="34" charset="0"/>
              <a:buChar char="•"/>
            </a:pPr>
            <a:r>
              <a:rPr lang="en-US" dirty="0"/>
              <a:t>Past: invited, celebrated, planned</a:t>
            </a:r>
          </a:p>
          <a:p>
            <a:pPr marL="342900" indent="-342900">
              <a:buFont typeface="Arial" panose="020B0604020202020204" pitchFamily="34" charset="0"/>
              <a:buChar char="•"/>
            </a:pPr>
            <a:r>
              <a:rPr lang="en-US" dirty="0"/>
              <a:t>Present: inviting, celebrating, planning</a:t>
            </a:r>
          </a:p>
          <a:p>
            <a:pPr marL="342900" indent="-342900">
              <a:buFont typeface="Arial" panose="020B0604020202020204" pitchFamily="34" charset="0"/>
              <a:buChar char="•"/>
            </a:pPr>
            <a:r>
              <a:rPr lang="en-US" dirty="0"/>
              <a:t>Future: will invite, will celebrate, will plan</a:t>
            </a:r>
          </a:p>
        </p:txBody>
      </p:sp>
    </p:spTree>
    <p:extLst>
      <p:ext uri="{BB962C8B-B14F-4D97-AF65-F5344CB8AC3E}">
        <p14:creationId xmlns:p14="http://schemas.microsoft.com/office/powerpoint/2010/main" val="2491501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546DF3-E5BB-214B-8725-C0EC5FA51B9B}"/>
              </a:ext>
            </a:extLst>
          </p:cNvPr>
          <p:cNvSpPr>
            <a:spLocks noGrp="1"/>
          </p:cNvSpPr>
          <p:nvPr>
            <p:ph type="body" sz="quarter" idx="11"/>
          </p:nvPr>
        </p:nvSpPr>
        <p:spPr/>
        <p:txBody>
          <a:bodyPr/>
          <a:lstStyle/>
          <a:p>
            <a:r>
              <a:rPr lang="en-US" dirty="0"/>
              <a:t>Passive vs. Active Voice</a:t>
            </a:r>
          </a:p>
        </p:txBody>
      </p:sp>
      <p:sp>
        <p:nvSpPr>
          <p:cNvPr id="11" name="Content Placeholder 10"/>
          <p:cNvSpPr>
            <a:spLocks noGrp="1"/>
          </p:cNvSpPr>
          <p:nvPr>
            <p:ph sz="quarter" idx="13"/>
          </p:nvPr>
        </p:nvSpPr>
        <p:spPr/>
        <p:txBody>
          <a:bodyPr>
            <a:normAutofit fontScale="55000" lnSpcReduction="20000"/>
          </a:bodyPr>
          <a:lstStyle/>
          <a:p>
            <a:pPr marL="0" indent="0">
              <a:buNone/>
            </a:pPr>
            <a:r>
              <a:rPr lang="en-US" b="1" dirty="0"/>
              <a:t>Passive voice </a:t>
            </a:r>
            <a:r>
              <a:rPr lang="en-US" dirty="0"/>
              <a:t>can disguise who does what</a:t>
            </a:r>
          </a:p>
          <a:p>
            <a:pPr marL="342900" indent="-342900">
              <a:buFont typeface="Arial" panose="020B0604020202020204" pitchFamily="34" charset="0"/>
              <a:buChar char="•"/>
            </a:pPr>
            <a:r>
              <a:rPr lang="en-US" dirty="0"/>
              <a:t>“Identification is required.”</a:t>
            </a:r>
          </a:p>
          <a:p>
            <a:pPr marL="0" indent="0">
              <a:buNone/>
            </a:pPr>
            <a:endParaRPr lang="en-US" dirty="0"/>
          </a:p>
          <a:p>
            <a:pPr marL="0" indent="0">
              <a:buNone/>
            </a:pPr>
            <a:r>
              <a:rPr lang="en-US" b="1" dirty="0"/>
              <a:t>Active voice </a:t>
            </a:r>
            <a:r>
              <a:rPr lang="en-US" dirty="0"/>
              <a:t>makes it clear who does what, when and why</a:t>
            </a:r>
          </a:p>
          <a:p>
            <a:pPr marL="342900" indent="-342900">
              <a:lnSpc>
                <a:spcPct val="120000"/>
              </a:lnSpc>
              <a:buFont typeface="Arial" panose="020B0604020202020204" pitchFamily="34" charset="0"/>
              <a:buChar char="•"/>
            </a:pPr>
            <a:r>
              <a:rPr lang="en-US" dirty="0"/>
              <a:t>“You must provide a drivers license, state ID or passport as proof of residence to unload trash at the city landfill.”</a:t>
            </a:r>
          </a:p>
          <a:p>
            <a:endParaRPr lang="en-US" dirty="0"/>
          </a:p>
          <a:p>
            <a:pPr marL="0" indent="0">
              <a:buNone/>
            </a:pPr>
            <a:r>
              <a:rPr lang="en-US" dirty="0"/>
              <a:t>Fix this passive voice example:</a:t>
            </a:r>
          </a:p>
          <a:p>
            <a:pPr marL="342900" indent="-342900">
              <a:buFont typeface="Arial" panose="020B0604020202020204" pitchFamily="34" charset="0"/>
              <a:buChar char="•"/>
            </a:pPr>
            <a:r>
              <a:rPr lang="en-US" dirty="0"/>
              <a:t>“The door must not be left open.”</a:t>
            </a:r>
          </a:p>
          <a:p>
            <a:pPr marL="342900" indent="-342900">
              <a:buFont typeface="Arial" panose="020B0604020202020204" pitchFamily="34" charset="0"/>
              <a:buChar char="•"/>
            </a:pPr>
            <a:r>
              <a:rPr lang="en-US" dirty="0"/>
              <a:t>“</a:t>
            </a:r>
            <a:r>
              <a:rPr lang="en-US" b="1" i="1" dirty="0"/>
              <a:t>You</a:t>
            </a:r>
            <a:r>
              <a:rPr lang="en-US" dirty="0"/>
              <a:t> must not leave the door open.” Or,</a:t>
            </a:r>
          </a:p>
          <a:p>
            <a:pPr marL="342900" indent="-342900">
              <a:buFont typeface="Arial" panose="020B0604020202020204" pitchFamily="34" charset="0"/>
              <a:buChar char="•"/>
            </a:pPr>
            <a:r>
              <a:rPr lang="en-US" dirty="0"/>
              <a:t>“Close the </a:t>
            </a:r>
            <a:r>
              <a:rPr lang="en-US" dirty="0" err="1"/>
              <a:t>Goshdarn</a:t>
            </a:r>
            <a:r>
              <a:rPr lang="en-US" dirty="0"/>
              <a:t> door!”</a:t>
            </a:r>
          </a:p>
        </p:txBody>
      </p:sp>
      <p:pic>
        <p:nvPicPr>
          <p:cNvPr id="3076" name="Picture 4" descr="Image result for creepy doo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5478084" y="3165068"/>
            <a:ext cx="2803712" cy="157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605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E4B8F0-FA25-924C-B40B-D9C10D8608D1}"/>
              </a:ext>
            </a:extLst>
          </p:cNvPr>
          <p:cNvSpPr>
            <a:spLocks noGrp="1"/>
          </p:cNvSpPr>
          <p:nvPr>
            <p:ph type="body" sz="quarter" idx="11"/>
          </p:nvPr>
        </p:nvSpPr>
        <p:spPr/>
        <p:txBody>
          <a:bodyPr/>
          <a:lstStyle/>
          <a:p>
            <a:r>
              <a:rPr lang="en-US" dirty="0"/>
              <a:t>Add Informative Links</a:t>
            </a:r>
          </a:p>
        </p:txBody>
      </p:sp>
      <p:sp>
        <p:nvSpPr>
          <p:cNvPr id="11" name="Content Placeholder 10"/>
          <p:cNvSpPr>
            <a:spLocks noGrp="1"/>
          </p:cNvSpPr>
          <p:nvPr>
            <p:ph sz="quarter" idx="13"/>
          </p:nvPr>
        </p:nvSpPr>
        <p:spPr/>
        <p:txBody>
          <a:bodyPr>
            <a:normAutofit fontScale="92500" lnSpcReduction="10000"/>
          </a:bodyPr>
          <a:lstStyle/>
          <a:p>
            <a:pPr marL="0" indent="0">
              <a:buNone/>
            </a:pPr>
            <a:r>
              <a:rPr lang="en-US" dirty="0"/>
              <a:t>The customer should be able to quickly</a:t>
            </a:r>
          </a:p>
          <a:p>
            <a:pPr marL="342900" indent="-342900">
              <a:buFont typeface="Arial" panose="020B0604020202020204" pitchFamily="34" charset="0"/>
              <a:buChar char="•"/>
            </a:pPr>
            <a:r>
              <a:rPr lang="en-US" dirty="0"/>
              <a:t>Find relevant information</a:t>
            </a:r>
          </a:p>
          <a:p>
            <a:pPr marL="342900" indent="-342900">
              <a:buFont typeface="Arial" panose="020B0604020202020204" pitchFamily="34" charset="0"/>
              <a:buChar char="•"/>
            </a:pPr>
            <a:r>
              <a:rPr lang="en-US" dirty="0"/>
              <a:t>Know where to click </a:t>
            </a:r>
          </a:p>
          <a:p>
            <a:endParaRPr lang="en-US" dirty="0"/>
          </a:p>
          <a:p>
            <a:pPr marL="0" indent="0">
              <a:buNone/>
            </a:pPr>
            <a:r>
              <a:rPr lang="en-US" u="sng" dirty="0">
                <a:solidFill>
                  <a:srgbClr val="0070C0"/>
                </a:solidFill>
              </a:rPr>
              <a:t>Click here</a:t>
            </a:r>
            <a:r>
              <a:rPr lang="en-US" dirty="0">
                <a:solidFill>
                  <a:srgbClr val="0070C0"/>
                </a:solidFill>
              </a:rPr>
              <a:t> </a:t>
            </a:r>
            <a:r>
              <a:rPr lang="en-US" dirty="0"/>
              <a:t>and </a:t>
            </a:r>
            <a:r>
              <a:rPr lang="en-US" u="sng" dirty="0">
                <a:solidFill>
                  <a:srgbClr val="0070C0"/>
                </a:solidFill>
              </a:rPr>
              <a:t>online</a:t>
            </a:r>
            <a:r>
              <a:rPr lang="en-US" dirty="0"/>
              <a:t> </a:t>
            </a:r>
            <a:r>
              <a:rPr lang="en-US" b="1" dirty="0"/>
              <a:t>shouldn’t be used</a:t>
            </a:r>
          </a:p>
          <a:p>
            <a:pPr marL="342900" indent="-342900">
              <a:buFont typeface="Arial" panose="020B0604020202020204" pitchFamily="34" charset="0"/>
              <a:buChar char="•"/>
            </a:pPr>
            <a:r>
              <a:rPr lang="en-US" dirty="0"/>
              <a:t>Visually-impaired customers use screen readers that need more context</a:t>
            </a:r>
          </a:p>
          <a:p>
            <a:pPr marL="342900" indent="-342900">
              <a:buFont typeface="Arial" panose="020B0604020202020204" pitchFamily="34" charset="0"/>
              <a:buChar char="•"/>
            </a:pPr>
            <a:r>
              <a:rPr lang="en-US" dirty="0"/>
              <a:t>Link text should be the subject of where you will go when you click the link</a:t>
            </a:r>
          </a:p>
        </p:txBody>
      </p:sp>
      <p:pic>
        <p:nvPicPr>
          <p:cNvPr id="9" name="Picture 2">
            <a:extLst>
              <a:ext uri="{FF2B5EF4-FFF2-40B4-BE49-F238E27FC236}">
                <a16:creationId xmlns:a16="http://schemas.microsoft.com/office/drawing/2014/main" id="{110229C7-72C5-3448-B33F-C36B74BE9986}"/>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276213" y="2101911"/>
            <a:ext cx="1620773" cy="1059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731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D4603B-8E25-A247-B307-C3856F4D01F4}"/>
              </a:ext>
            </a:extLst>
          </p:cNvPr>
          <p:cNvSpPr>
            <a:spLocks noGrp="1"/>
          </p:cNvSpPr>
          <p:nvPr>
            <p:ph type="body" sz="quarter" idx="11"/>
          </p:nvPr>
        </p:nvSpPr>
        <p:spPr/>
        <p:txBody>
          <a:bodyPr/>
          <a:lstStyle/>
          <a:p>
            <a:r>
              <a:rPr lang="en-US" dirty="0"/>
              <a:t>Pronouns</a:t>
            </a:r>
          </a:p>
        </p:txBody>
      </p:sp>
      <p:sp>
        <p:nvSpPr>
          <p:cNvPr id="11" name="Content Placeholder 10"/>
          <p:cNvSpPr>
            <a:spLocks noGrp="1"/>
          </p:cNvSpPr>
          <p:nvPr>
            <p:ph sz="quarter" idx="13"/>
          </p:nvPr>
        </p:nvSpPr>
        <p:spPr/>
        <p:txBody>
          <a:bodyPr>
            <a:noAutofit/>
          </a:bodyPr>
          <a:lstStyle/>
          <a:p>
            <a:pPr>
              <a:lnSpc>
                <a:spcPct val="100000"/>
              </a:lnSpc>
              <a:spcAft>
                <a:spcPts val="0"/>
              </a:spcAft>
            </a:pPr>
            <a:r>
              <a:rPr lang="en-US" sz="1600" dirty="0"/>
              <a:t>Pronouns such as "applicant" or "requestor" require readers to translate to be sure you are talking about them</a:t>
            </a:r>
          </a:p>
          <a:p>
            <a:pPr>
              <a:lnSpc>
                <a:spcPct val="100000"/>
              </a:lnSpc>
              <a:spcAft>
                <a:spcPts val="0"/>
              </a:spcAft>
            </a:pPr>
            <a:endParaRPr lang="en-US" sz="600" dirty="0"/>
          </a:p>
          <a:p>
            <a:pPr>
              <a:lnSpc>
                <a:spcPct val="100000"/>
              </a:lnSpc>
              <a:spcAft>
                <a:spcPts val="0"/>
              </a:spcAft>
            </a:pPr>
            <a:r>
              <a:rPr lang="en-US" sz="1600" dirty="0"/>
              <a:t>People relate better when you talk directly to them with pronouns</a:t>
            </a:r>
          </a:p>
          <a:p>
            <a:pPr marL="342900" indent="-342900">
              <a:lnSpc>
                <a:spcPct val="100000"/>
              </a:lnSpc>
              <a:spcAft>
                <a:spcPts val="0"/>
              </a:spcAft>
              <a:buFont typeface="Arial" panose="020B0604020202020204" pitchFamily="34" charset="0"/>
              <a:buChar char="•"/>
            </a:pPr>
            <a:r>
              <a:rPr lang="en-US" sz="1600" dirty="0"/>
              <a:t>You are “</a:t>
            </a:r>
            <a:r>
              <a:rPr lang="en-US" sz="1600" b="1" dirty="0"/>
              <a:t>we</a:t>
            </a:r>
            <a:r>
              <a:rPr lang="en-US" sz="1600" dirty="0"/>
              <a:t>”: </a:t>
            </a:r>
          </a:p>
          <a:p>
            <a:pPr marL="857250" lvl="1" indent="-342900">
              <a:lnSpc>
                <a:spcPct val="100000"/>
              </a:lnSpc>
              <a:spcAft>
                <a:spcPts val="0"/>
              </a:spcAft>
              <a:buFont typeface="Courier New" panose="02070309020205020404" pitchFamily="49" charset="0"/>
              <a:buChar char="o"/>
            </a:pPr>
            <a:r>
              <a:rPr lang="en-US" sz="1200" b="1" dirty="0"/>
              <a:t>We</a:t>
            </a:r>
            <a:r>
              <a:rPr lang="en-US" sz="1200" dirty="0"/>
              <a:t> are looking for smart, motivated people to work for the Fire Department.</a:t>
            </a:r>
          </a:p>
          <a:p>
            <a:pPr marL="342900" indent="-342900">
              <a:lnSpc>
                <a:spcPct val="100000"/>
              </a:lnSpc>
              <a:spcAft>
                <a:spcPts val="0"/>
              </a:spcAft>
              <a:buFont typeface="Arial" panose="020B0604020202020204" pitchFamily="34" charset="0"/>
              <a:buChar char="•"/>
            </a:pPr>
            <a:r>
              <a:rPr lang="en-US" sz="1600" dirty="0"/>
              <a:t>Your visitor is “</a:t>
            </a:r>
            <a:r>
              <a:rPr lang="en-US" sz="1600" b="1" dirty="0"/>
              <a:t>you</a:t>
            </a:r>
            <a:r>
              <a:rPr lang="en-US" sz="1600" dirty="0"/>
              <a:t>”: </a:t>
            </a:r>
          </a:p>
          <a:p>
            <a:pPr marL="857250" lvl="1" indent="-342900">
              <a:lnSpc>
                <a:spcPct val="100000"/>
              </a:lnSpc>
              <a:spcAft>
                <a:spcPts val="0"/>
              </a:spcAft>
              <a:buFont typeface="Courier New" panose="02070309020205020404" pitchFamily="49" charset="0"/>
              <a:buChar char="o"/>
            </a:pPr>
            <a:r>
              <a:rPr lang="en-US" sz="1200" b="1" dirty="0"/>
              <a:t>You</a:t>
            </a:r>
            <a:r>
              <a:rPr lang="en-US" sz="1200" dirty="0"/>
              <a:t> must fill out the alarm permit within 90 days of getting an alarm for </a:t>
            </a:r>
            <a:r>
              <a:rPr lang="en-US" sz="1200" b="1" dirty="0"/>
              <a:t>your</a:t>
            </a:r>
            <a:r>
              <a:rPr lang="en-US" sz="1200" dirty="0"/>
              <a:t> business or home.</a:t>
            </a:r>
          </a:p>
          <a:p>
            <a:pPr marL="342900" indent="-342900">
              <a:lnSpc>
                <a:spcPct val="100000"/>
              </a:lnSpc>
              <a:spcAft>
                <a:spcPts val="0"/>
              </a:spcAft>
              <a:buFont typeface="Arial" panose="020B0604020202020204" pitchFamily="34" charset="0"/>
              <a:buChar char="•"/>
            </a:pPr>
            <a:r>
              <a:rPr lang="en-US" sz="1600" dirty="0"/>
              <a:t>The reader is “</a:t>
            </a:r>
            <a:r>
              <a:rPr lang="en-US" sz="1600" b="1" dirty="0"/>
              <a:t>I</a:t>
            </a:r>
            <a:r>
              <a:rPr lang="en-US" sz="1600" dirty="0"/>
              <a:t>” in questions:</a:t>
            </a:r>
          </a:p>
          <a:p>
            <a:pPr marL="857250" lvl="1" indent="-342900">
              <a:lnSpc>
                <a:spcPct val="100000"/>
              </a:lnSpc>
              <a:spcAft>
                <a:spcPts val="0"/>
              </a:spcAft>
              <a:buFont typeface="Courier New" panose="02070309020205020404" pitchFamily="49" charset="0"/>
              <a:buChar char="o"/>
            </a:pPr>
            <a:r>
              <a:rPr lang="en-US" sz="1200" dirty="0"/>
              <a:t>Why do </a:t>
            </a:r>
            <a:r>
              <a:rPr lang="en-US" sz="1200" b="1" dirty="0"/>
              <a:t>I </a:t>
            </a:r>
            <a:r>
              <a:rPr lang="en-US" sz="1200" dirty="0"/>
              <a:t>need a permit for a block party?</a:t>
            </a:r>
          </a:p>
          <a:p>
            <a:pPr>
              <a:lnSpc>
                <a:spcPct val="100000"/>
              </a:lnSpc>
              <a:spcAft>
                <a:spcPts val="0"/>
              </a:spcAft>
            </a:pPr>
            <a:endParaRPr lang="en-US" sz="600" dirty="0"/>
          </a:p>
          <a:p>
            <a:pPr>
              <a:lnSpc>
                <a:spcPct val="100000"/>
              </a:lnSpc>
              <a:spcAft>
                <a:spcPts val="0"/>
              </a:spcAft>
            </a:pPr>
            <a:r>
              <a:rPr lang="en-US" sz="1600" dirty="0"/>
              <a:t>Don't use “he/she” or “his/her” or “s/he”</a:t>
            </a:r>
          </a:p>
        </p:txBody>
      </p:sp>
    </p:spTree>
    <p:extLst>
      <p:ext uri="{BB962C8B-B14F-4D97-AF65-F5344CB8AC3E}">
        <p14:creationId xmlns:p14="http://schemas.microsoft.com/office/powerpoint/2010/main" val="256094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55AB86-1FDC-6C4A-9202-EF1191F3A40D}"/>
              </a:ext>
            </a:extLst>
          </p:cNvPr>
          <p:cNvSpPr>
            <a:spLocks noGrp="1"/>
          </p:cNvSpPr>
          <p:nvPr>
            <p:ph type="body" sz="quarter" idx="11"/>
          </p:nvPr>
        </p:nvSpPr>
        <p:spPr/>
        <p:txBody>
          <a:bodyPr/>
          <a:lstStyle/>
          <a:p>
            <a:r>
              <a:rPr lang="en-US" dirty="0"/>
              <a:t>Graphics – Use Them Correctly</a:t>
            </a:r>
          </a:p>
        </p:txBody>
      </p:sp>
      <p:sp>
        <p:nvSpPr>
          <p:cNvPr id="11" name="Content Placeholder 10"/>
          <p:cNvSpPr>
            <a:spLocks noGrp="1"/>
          </p:cNvSpPr>
          <p:nvPr>
            <p:ph sz="quarter" idx="13"/>
          </p:nvPr>
        </p:nvSpPr>
        <p:spPr/>
        <p:txBody>
          <a:bodyPr>
            <a:normAutofit lnSpcReduction="10000"/>
          </a:bodyPr>
          <a:lstStyle/>
          <a:p>
            <a:pPr marL="0" indent="0">
              <a:buNone/>
            </a:pPr>
            <a:r>
              <a:rPr lang="en-US" sz="1800" dirty="0"/>
              <a:t>Graphics make it easy for site visitors to:</a:t>
            </a:r>
          </a:p>
          <a:p>
            <a:pPr marL="342900" indent="-342900">
              <a:buFont typeface="Arial" panose="020B0604020202020204" pitchFamily="34" charset="0"/>
              <a:buChar char="•"/>
            </a:pPr>
            <a:r>
              <a:rPr lang="en-US" sz="1800" dirty="0"/>
              <a:t>Locate specific provisions</a:t>
            </a:r>
          </a:p>
          <a:p>
            <a:pPr marL="342900" indent="-342900">
              <a:buFont typeface="Arial" panose="020B0604020202020204" pitchFamily="34" charset="0"/>
              <a:buChar char="•"/>
            </a:pPr>
            <a:r>
              <a:rPr lang="en-US" sz="1800" dirty="0"/>
              <a:t>View complex material at a glance</a:t>
            </a:r>
          </a:p>
          <a:p>
            <a:pPr marL="342900" indent="-342900">
              <a:buFont typeface="Arial" panose="020B0604020202020204" pitchFamily="34" charset="0"/>
              <a:buChar char="•"/>
            </a:pPr>
            <a:r>
              <a:rPr lang="en-US" sz="1800" dirty="0"/>
              <a:t>Compare numbers</a:t>
            </a:r>
          </a:p>
          <a:p>
            <a:pPr marL="342900" indent="-342900">
              <a:buFont typeface="Arial" panose="020B0604020202020204" pitchFamily="34" charset="0"/>
              <a:buChar char="•"/>
            </a:pPr>
            <a:r>
              <a:rPr lang="en-US" sz="1800" dirty="0"/>
              <a:t>Understand if/then statements</a:t>
            </a:r>
          </a:p>
          <a:p>
            <a:pPr marL="857250" lvl="1" indent="-342900"/>
            <a:r>
              <a:rPr lang="en-US" sz="1500" dirty="0"/>
              <a:t>When do you water your lawn?</a:t>
            </a:r>
          </a:p>
          <a:p>
            <a:pPr marL="342900" indent="-342900">
              <a:buFont typeface="Arial" panose="020B0604020202020204" pitchFamily="34" charset="0"/>
              <a:buChar char="•"/>
            </a:pPr>
            <a:r>
              <a:rPr lang="en-US" sz="1800" b="1" dirty="0"/>
              <a:t>But,</a:t>
            </a:r>
            <a:r>
              <a:rPr lang="en-US" sz="1800" dirty="0"/>
              <a:t> if done wrong are not WCAG 2.0 AA compliant</a:t>
            </a:r>
          </a:p>
          <a:p>
            <a:pPr marL="857250" lvl="1" indent="-342900"/>
            <a:r>
              <a:rPr lang="en-US" sz="1500" dirty="0"/>
              <a:t>How does a blind person get the same information out of this picture?</a:t>
            </a:r>
          </a:p>
          <a:p>
            <a:pPr marL="857250" lvl="1" indent="-342900"/>
            <a:r>
              <a:rPr lang="en-US" sz="1500" dirty="0"/>
              <a:t>Will this picture ever be translated to another language?  </a:t>
            </a:r>
          </a:p>
        </p:txBody>
      </p:sp>
      <p:pic>
        <p:nvPicPr>
          <p:cNvPr id="28674" name="Picture 2" descr="Image result for watering days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9327" y="1274798"/>
            <a:ext cx="3396685" cy="1734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014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B79F11-748C-E441-BE3D-5F35EAB3986D}"/>
              </a:ext>
            </a:extLst>
          </p:cNvPr>
          <p:cNvSpPr>
            <a:spLocks noGrp="1"/>
          </p:cNvSpPr>
          <p:nvPr>
            <p:ph type="body" sz="quarter" idx="11"/>
          </p:nvPr>
        </p:nvSpPr>
        <p:spPr/>
        <p:txBody>
          <a:bodyPr/>
          <a:lstStyle/>
          <a:p>
            <a:r>
              <a:rPr lang="en-US" dirty="0"/>
              <a:t>Get to the Point</a:t>
            </a:r>
          </a:p>
        </p:txBody>
      </p:sp>
      <p:sp>
        <p:nvSpPr>
          <p:cNvPr id="9" name="Rectangle 5"/>
          <p:cNvSpPr>
            <a:spLocks noChangeArrowheads="1"/>
          </p:cNvSpPr>
          <p:nvPr/>
        </p:nvSpPr>
        <p:spPr bwMode="auto">
          <a:xfrm>
            <a:off x="527098" y="1174566"/>
            <a:ext cx="12984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b="1" dirty="0">
                <a:solidFill>
                  <a:srgbClr val="000000"/>
                </a:solidFill>
                <a:latin typeface="+mn-lt"/>
              </a:rPr>
              <a:t>Instead of:</a:t>
            </a:r>
            <a:endParaRPr lang="en-US" altLang="en-US" sz="2000" dirty="0">
              <a:latin typeface="+mn-lt"/>
            </a:endParaRPr>
          </a:p>
        </p:txBody>
      </p:sp>
      <p:sp>
        <p:nvSpPr>
          <p:cNvPr id="11" name="Rectangle 6"/>
          <p:cNvSpPr>
            <a:spLocks noChangeArrowheads="1"/>
          </p:cNvSpPr>
          <p:nvPr/>
        </p:nvSpPr>
        <p:spPr bwMode="auto">
          <a:xfrm>
            <a:off x="4750465" y="1174566"/>
            <a:ext cx="511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b="1" dirty="0">
                <a:solidFill>
                  <a:srgbClr val="000000"/>
                </a:solidFill>
                <a:latin typeface="+mn-lt"/>
              </a:rPr>
              <a:t>Use:</a:t>
            </a:r>
            <a:endParaRPr lang="en-US" altLang="en-US" sz="2000" dirty="0">
              <a:latin typeface="+mn-lt"/>
            </a:endParaRPr>
          </a:p>
        </p:txBody>
      </p:sp>
      <p:sp>
        <p:nvSpPr>
          <p:cNvPr id="12" name="Rectangle 7"/>
          <p:cNvSpPr>
            <a:spLocks noChangeArrowheads="1"/>
          </p:cNvSpPr>
          <p:nvPr/>
        </p:nvSpPr>
        <p:spPr bwMode="auto">
          <a:xfrm>
            <a:off x="527098" y="1593666"/>
            <a:ext cx="28805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Conducted an analysis</a:t>
            </a:r>
          </a:p>
        </p:txBody>
      </p:sp>
      <p:sp>
        <p:nvSpPr>
          <p:cNvPr id="13" name="Rectangle 8"/>
          <p:cNvSpPr>
            <a:spLocks noChangeArrowheads="1"/>
          </p:cNvSpPr>
          <p:nvPr/>
        </p:nvSpPr>
        <p:spPr bwMode="auto">
          <a:xfrm>
            <a:off x="1309338" y="1593666"/>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2000" dirty="0">
              <a:latin typeface="+mn-lt"/>
            </a:endParaRPr>
          </a:p>
        </p:txBody>
      </p:sp>
      <p:sp>
        <p:nvSpPr>
          <p:cNvPr id="14" name="Rectangle 9"/>
          <p:cNvSpPr>
            <a:spLocks noChangeArrowheads="1"/>
          </p:cNvSpPr>
          <p:nvPr/>
        </p:nvSpPr>
        <p:spPr bwMode="auto">
          <a:xfrm>
            <a:off x="4750464" y="1593666"/>
            <a:ext cx="11621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Analyzed</a:t>
            </a:r>
            <a:endParaRPr lang="en-US" altLang="en-US" sz="2000" dirty="0">
              <a:latin typeface="+mn-lt"/>
            </a:endParaRPr>
          </a:p>
        </p:txBody>
      </p:sp>
      <p:sp>
        <p:nvSpPr>
          <p:cNvPr id="15" name="Rectangle 10"/>
          <p:cNvSpPr>
            <a:spLocks noChangeArrowheads="1"/>
          </p:cNvSpPr>
          <p:nvPr/>
        </p:nvSpPr>
        <p:spPr bwMode="auto">
          <a:xfrm>
            <a:off x="527098" y="2011575"/>
            <a:ext cx="23371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Presented a report</a:t>
            </a:r>
            <a:endParaRPr lang="en-US" altLang="en-US" sz="2000" dirty="0">
              <a:latin typeface="+mn-lt"/>
            </a:endParaRPr>
          </a:p>
        </p:txBody>
      </p:sp>
      <p:sp>
        <p:nvSpPr>
          <p:cNvPr id="16" name="Rectangle 11"/>
          <p:cNvSpPr>
            <a:spLocks noChangeArrowheads="1"/>
          </p:cNvSpPr>
          <p:nvPr/>
        </p:nvSpPr>
        <p:spPr bwMode="auto">
          <a:xfrm>
            <a:off x="4750464" y="2011575"/>
            <a:ext cx="11717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Reported</a:t>
            </a:r>
            <a:endParaRPr lang="en-US" altLang="en-US" sz="2000" dirty="0">
              <a:latin typeface="+mn-lt"/>
            </a:endParaRPr>
          </a:p>
        </p:txBody>
      </p:sp>
      <p:sp>
        <p:nvSpPr>
          <p:cNvPr id="17" name="Rectangle 12"/>
          <p:cNvSpPr>
            <a:spLocks noChangeArrowheads="1"/>
          </p:cNvSpPr>
          <p:nvPr/>
        </p:nvSpPr>
        <p:spPr bwMode="auto">
          <a:xfrm>
            <a:off x="527098" y="2430675"/>
            <a:ext cx="2266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Did an assessment</a:t>
            </a:r>
            <a:endParaRPr lang="en-US" altLang="en-US" sz="2000" dirty="0">
              <a:latin typeface="+mn-lt"/>
            </a:endParaRPr>
          </a:p>
        </p:txBody>
      </p:sp>
      <p:sp>
        <p:nvSpPr>
          <p:cNvPr id="18" name="Rectangle 13"/>
          <p:cNvSpPr>
            <a:spLocks noChangeArrowheads="1"/>
          </p:cNvSpPr>
          <p:nvPr/>
        </p:nvSpPr>
        <p:spPr bwMode="auto">
          <a:xfrm>
            <a:off x="4750465" y="2430675"/>
            <a:ext cx="2630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Assessed / Evaluated</a:t>
            </a:r>
          </a:p>
        </p:txBody>
      </p:sp>
      <p:sp>
        <p:nvSpPr>
          <p:cNvPr id="19" name="Rectangle 14"/>
          <p:cNvSpPr>
            <a:spLocks noChangeArrowheads="1"/>
          </p:cNvSpPr>
          <p:nvPr/>
        </p:nvSpPr>
        <p:spPr bwMode="auto">
          <a:xfrm>
            <a:off x="5332681" y="2430675"/>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2000" dirty="0">
              <a:latin typeface="+mn-lt"/>
            </a:endParaRPr>
          </a:p>
        </p:txBody>
      </p:sp>
      <p:sp>
        <p:nvSpPr>
          <p:cNvPr id="20" name="Rectangle 15"/>
          <p:cNvSpPr>
            <a:spLocks noChangeArrowheads="1"/>
          </p:cNvSpPr>
          <p:nvPr/>
        </p:nvSpPr>
        <p:spPr bwMode="auto">
          <a:xfrm>
            <a:off x="527098" y="2848584"/>
            <a:ext cx="2479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Provided assistance</a:t>
            </a:r>
            <a:endParaRPr lang="en-US" altLang="en-US" sz="2000" dirty="0">
              <a:latin typeface="+mn-lt"/>
            </a:endParaRPr>
          </a:p>
        </p:txBody>
      </p:sp>
      <p:sp>
        <p:nvSpPr>
          <p:cNvPr id="21" name="Rectangle 16"/>
          <p:cNvSpPr>
            <a:spLocks noChangeArrowheads="1"/>
          </p:cNvSpPr>
          <p:nvPr/>
        </p:nvSpPr>
        <p:spPr bwMode="auto">
          <a:xfrm>
            <a:off x="4750465" y="2848584"/>
            <a:ext cx="21319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Assisted / Helped</a:t>
            </a:r>
            <a:endParaRPr lang="en-US" altLang="en-US" sz="2000" dirty="0">
              <a:latin typeface="+mn-lt"/>
            </a:endParaRPr>
          </a:p>
        </p:txBody>
      </p:sp>
      <p:sp>
        <p:nvSpPr>
          <p:cNvPr id="22" name="Rectangle 17"/>
          <p:cNvSpPr>
            <a:spLocks noChangeArrowheads="1"/>
          </p:cNvSpPr>
          <p:nvPr/>
        </p:nvSpPr>
        <p:spPr bwMode="auto">
          <a:xfrm>
            <a:off x="527098" y="3267684"/>
            <a:ext cx="3008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Came to the conclusion</a:t>
            </a:r>
            <a:endParaRPr lang="en-US" altLang="en-US" sz="2000" dirty="0">
              <a:latin typeface="+mn-lt"/>
            </a:endParaRPr>
          </a:p>
        </p:txBody>
      </p:sp>
      <p:sp>
        <p:nvSpPr>
          <p:cNvPr id="23" name="Rectangle 18"/>
          <p:cNvSpPr>
            <a:spLocks noChangeArrowheads="1"/>
          </p:cNvSpPr>
          <p:nvPr/>
        </p:nvSpPr>
        <p:spPr bwMode="auto">
          <a:xfrm>
            <a:off x="4750465" y="3267684"/>
            <a:ext cx="1426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Concluded</a:t>
            </a:r>
            <a:endParaRPr lang="en-US" altLang="en-US" sz="2000" dirty="0">
              <a:latin typeface="+mn-lt"/>
            </a:endParaRPr>
          </a:p>
        </p:txBody>
      </p:sp>
    </p:spTree>
    <p:extLst>
      <p:ext uri="{BB962C8B-B14F-4D97-AF65-F5344CB8AC3E}">
        <p14:creationId xmlns:p14="http://schemas.microsoft.com/office/powerpoint/2010/main" val="3594741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p:bldP spid="20" grpId="0"/>
      <p:bldP spid="21" grpId="0"/>
      <p:bldP spid="22" grpId="0"/>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3E26CE-C544-CA4F-9AB3-0EE9499A5141}"/>
              </a:ext>
            </a:extLst>
          </p:cNvPr>
          <p:cNvSpPr>
            <a:spLocks noGrp="1"/>
          </p:cNvSpPr>
          <p:nvPr>
            <p:ph type="body" sz="quarter" idx="11"/>
          </p:nvPr>
        </p:nvSpPr>
        <p:spPr/>
        <p:txBody>
          <a:bodyPr/>
          <a:lstStyle/>
          <a:p>
            <a:r>
              <a:rPr lang="en-US" dirty="0"/>
              <a:t>Get Rid of Excess Modifiers</a:t>
            </a:r>
          </a:p>
        </p:txBody>
      </p:sp>
      <p:sp>
        <p:nvSpPr>
          <p:cNvPr id="12" name="Rectangle 5"/>
          <p:cNvSpPr>
            <a:spLocks noChangeArrowheads="1"/>
          </p:cNvSpPr>
          <p:nvPr/>
        </p:nvSpPr>
        <p:spPr bwMode="auto">
          <a:xfrm>
            <a:off x="547261" y="1178516"/>
            <a:ext cx="12984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b="1" dirty="0">
                <a:solidFill>
                  <a:srgbClr val="000000"/>
                </a:solidFill>
                <a:latin typeface="+mn-lt"/>
              </a:rPr>
              <a:t>Instead of:</a:t>
            </a:r>
            <a:endParaRPr lang="en-US" altLang="en-US" sz="2000" dirty="0">
              <a:latin typeface="+mn-lt"/>
            </a:endParaRPr>
          </a:p>
        </p:txBody>
      </p:sp>
      <p:sp>
        <p:nvSpPr>
          <p:cNvPr id="13" name="Rectangle 6"/>
          <p:cNvSpPr>
            <a:spLocks noChangeArrowheads="1"/>
          </p:cNvSpPr>
          <p:nvPr/>
        </p:nvSpPr>
        <p:spPr bwMode="auto">
          <a:xfrm>
            <a:off x="4774347" y="1180000"/>
            <a:ext cx="511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b="1" dirty="0">
                <a:solidFill>
                  <a:srgbClr val="000000"/>
                </a:solidFill>
                <a:latin typeface="+mn-lt"/>
              </a:rPr>
              <a:t>Use:</a:t>
            </a:r>
            <a:endParaRPr lang="en-US" altLang="en-US" sz="2000" dirty="0">
              <a:latin typeface="+mn-lt"/>
            </a:endParaRPr>
          </a:p>
        </p:txBody>
      </p:sp>
      <p:sp>
        <p:nvSpPr>
          <p:cNvPr id="14" name="Rectangle 7"/>
          <p:cNvSpPr>
            <a:spLocks noChangeArrowheads="1"/>
          </p:cNvSpPr>
          <p:nvPr/>
        </p:nvSpPr>
        <p:spPr bwMode="auto">
          <a:xfrm>
            <a:off x="547261" y="1597616"/>
            <a:ext cx="2101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Absolute success</a:t>
            </a:r>
            <a:endParaRPr lang="en-US" altLang="en-US" sz="2000" dirty="0">
              <a:latin typeface="+mn-lt"/>
            </a:endParaRPr>
          </a:p>
        </p:txBody>
      </p:sp>
      <p:sp>
        <p:nvSpPr>
          <p:cNvPr id="15" name="Rectangle 8"/>
          <p:cNvSpPr>
            <a:spLocks noChangeArrowheads="1"/>
          </p:cNvSpPr>
          <p:nvPr/>
        </p:nvSpPr>
        <p:spPr bwMode="auto">
          <a:xfrm>
            <a:off x="4774346" y="1599100"/>
            <a:ext cx="9826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Success</a:t>
            </a:r>
            <a:endParaRPr lang="en-US" altLang="en-US" sz="2000" dirty="0">
              <a:latin typeface="+mn-lt"/>
            </a:endParaRPr>
          </a:p>
        </p:txBody>
      </p:sp>
      <p:sp>
        <p:nvSpPr>
          <p:cNvPr id="16" name="Rectangle 9"/>
          <p:cNvSpPr>
            <a:spLocks noChangeArrowheads="1"/>
          </p:cNvSpPr>
          <p:nvPr/>
        </p:nvSpPr>
        <p:spPr bwMode="auto">
          <a:xfrm>
            <a:off x="547261" y="2015525"/>
            <a:ext cx="2462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Completely finished</a:t>
            </a:r>
            <a:endParaRPr lang="en-US" altLang="en-US" sz="2000" dirty="0">
              <a:latin typeface="+mn-lt"/>
            </a:endParaRPr>
          </a:p>
        </p:txBody>
      </p:sp>
      <p:sp>
        <p:nvSpPr>
          <p:cNvPr id="17" name="Rectangle 10"/>
          <p:cNvSpPr>
            <a:spLocks noChangeArrowheads="1"/>
          </p:cNvSpPr>
          <p:nvPr/>
        </p:nvSpPr>
        <p:spPr bwMode="auto">
          <a:xfrm>
            <a:off x="4774347" y="2017009"/>
            <a:ext cx="9842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Finished</a:t>
            </a:r>
            <a:endParaRPr lang="en-US" altLang="en-US" sz="2000" dirty="0">
              <a:latin typeface="+mn-lt"/>
            </a:endParaRPr>
          </a:p>
        </p:txBody>
      </p:sp>
      <p:sp>
        <p:nvSpPr>
          <p:cNvPr id="18" name="Rectangle 11"/>
          <p:cNvSpPr>
            <a:spLocks noChangeArrowheads="1"/>
          </p:cNvSpPr>
          <p:nvPr/>
        </p:nvSpPr>
        <p:spPr bwMode="auto">
          <a:xfrm>
            <a:off x="547261" y="2434625"/>
            <a:ext cx="22602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Totally unaffected</a:t>
            </a:r>
            <a:endParaRPr lang="en-US" altLang="en-US" sz="2000" dirty="0">
              <a:latin typeface="+mn-lt"/>
            </a:endParaRPr>
          </a:p>
        </p:txBody>
      </p:sp>
      <p:sp>
        <p:nvSpPr>
          <p:cNvPr id="19" name="Rectangle 12"/>
          <p:cNvSpPr>
            <a:spLocks noChangeArrowheads="1"/>
          </p:cNvSpPr>
          <p:nvPr/>
        </p:nvSpPr>
        <p:spPr bwMode="auto">
          <a:xfrm>
            <a:off x="4774346" y="2436109"/>
            <a:ext cx="14106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Unaffected</a:t>
            </a:r>
            <a:endParaRPr lang="en-US" altLang="en-US" sz="2000" dirty="0">
              <a:latin typeface="+mn-lt"/>
            </a:endParaRPr>
          </a:p>
        </p:txBody>
      </p:sp>
      <p:sp>
        <p:nvSpPr>
          <p:cNvPr id="20" name="Rectangle 13"/>
          <p:cNvSpPr>
            <a:spLocks noChangeArrowheads="1"/>
          </p:cNvSpPr>
          <p:nvPr/>
        </p:nvSpPr>
        <p:spPr bwMode="auto">
          <a:xfrm>
            <a:off x="547261" y="2852535"/>
            <a:ext cx="14507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Very happy</a:t>
            </a:r>
            <a:endParaRPr lang="en-US" altLang="en-US" sz="2000" dirty="0">
              <a:latin typeface="+mn-lt"/>
            </a:endParaRPr>
          </a:p>
        </p:txBody>
      </p:sp>
      <p:sp>
        <p:nvSpPr>
          <p:cNvPr id="21" name="Rectangle 14"/>
          <p:cNvSpPr>
            <a:spLocks noChangeArrowheads="1"/>
          </p:cNvSpPr>
          <p:nvPr/>
        </p:nvSpPr>
        <p:spPr bwMode="auto">
          <a:xfrm>
            <a:off x="4774346" y="2854019"/>
            <a:ext cx="8367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Happy</a:t>
            </a:r>
            <a:endParaRPr lang="en-US" altLang="en-US" sz="2000" dirty="0">
              <a:latin typeface="+mn-lt"/>
            </a:endParaRPr>
          </a:p>
        </p:txBody>
      </p:sp>
      <p:sp>
        <p:nvSpPr>
          <p:cNvPr id="22" name="Rectangle 15"/>
          <p:cNvSpPr>
            <a:spLocks noChangeArrowheads="1"/>
          </p:cNvSpPr>
          <p:nvPr/>
        </p:nvSpPr>
        <p:spPr bwMode="auto">
          <a:xfrm>
            <a:off x="547261" y="3271635"/>
            <a:ext cx="29896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…must do the following:</a:t>
            </a:r>
            <a:endParaRPr lang="en-US" altLang="en-US" sz="2000" dirty="0">
              <a:latin typeface="+mn-lt"/>
            </a:endParaRPr>
          </a:p>
        </p:txBody>
      </p:sp>
      <p:sp>
        <p:nvSpPr>
          <p:cNvPr id="23" name="Rectangle 16"/>
          <p:cNvSpPr>
            <a:spLocks noChangeArrowheads="1"/>
          </p:cNvSpPr>
          <p:nvPr/>
        </p:nvSpPr>
        <p:spPr bwMode="auto">
          <a:xfrm>
            <a:off x="4774347" y="3273119"/>
            <a:ext cx="138499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Must: </a:t>
            </a:r>
          </a:p>
          <a:p>
            <a:pPr marL="571500" lvl="1" indent="-342900" defTabSz="685800">
              <a:buFont typeface="Arial" panose="020B0604020202020204" pitchFamily="34" charset="0"/>
              <a:buChar char="•"/>
            </a:pPr>
            <a:r>
              <a:rPr lang="en-US" altLang="en-US" sz="2000" dirty="0">
                <a:solidFill>
                  <a:srgbClr val="000000"/>
                </a:solidFill>
                <a:latin typeface="+mn-lt"/>
              </a:rPr>
              <a:t>   	</a:t>
            </a:r>
          </a:p>
          <a:p>
            <a:pPr marL="571500" lvl="1" indent="-342900" defTabSz="685800">
              <a:buFont typeface="Arial" panose="020B0604020202020204" pitchFamily="34" charset="0"/>
              <a:buChar char="•"/>
            </a:pPr>
            <a:r>
              <a:rPr lang="en-US" altLang="en-US" sz="2000" dirty="0">
                <a:solidFill>
                  <a:srgbClr val="000000"/>
                </a:solidFill>
                <a:latin typeface="+mn-lt"/>
              </a:rPr>
              <a:t>   </a:t>
            </a:r>
          </a:p>
          <a:p>
            <a:pPr marL="571500" lvl="1" indent="-342900" defTabSz="685800">
              <a:buFont typeface="Arial" panose="020B0604020202020204" pitchFamily="34" charset="0"/>
              <a:buChar char="•"/>
            </a:pPr>
            <a:r>
              <a:rPr lang="en-US" altLang="en-US" sz="2000" dirty="0">
                <a:solidFill>
                  <a:srgbClr val="000000"/>
                </a:solidFill>
                <a:latin typeface="+mn-lt"/>
              </a:rPr>
              <a:t>   </a:t>
            </a:r>
            <a:endParaRPr lang="en-US" altLang="en-US" sz="2000" dirty="0">
              <a:latin typeface="+mn-lt"/>
            </a:endParaRPr>
          </a:p>
        </p:txBody>
      </p:sp>
    </p:spTree>
    <p:extLst>
      <p:ext uri="{BB962C8B-B14F-4D97-AF65-F5344CB8AC3E}">
        <p14:creationId xmlns:p14="http://schemas.microsoft.com/office/powerpoint/2010/main" val="326184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D3F0D4-5365-FC45-9A54-2D75E97F164A}"/>
              </a:ext>
            </a:extLst>
          </p:cNvPr>
          <p:cNvSpPr>
            <a:spLocks noGrp="1"/>
          </p:cNvSpPr>
          <p:nvPr>
            <p:ph type="body" sz="quarter" idx="11"/>
          </p:nvPr>
        </p:nvSpPr>
        <p:spPr>
          <a:xfrm>
            <a:off x="385507" y="190499"/>
            <a:ext cx="8333191" cy="361371"/>
          </a:xfrm>
        </p:spPr>
        <p:txBody>
          <a:bodyPr/>
          <a:lstStyle/>
          <a:p>
            <a:r>
              <a:rPr lang="en-US" dirty="0"/>
              <a:t>Stop Repeating Words With Repeating Words Repeatedly</a:t>
            </a:r>
          </a:p>
        </p:txBody>
      </p:sp>
      <p:sp>
        <p:nvSpPr>
          <p:cNvPr id="9" name="AutoShape 3"/>
          <p:cNvSpPr>
            <a:spLocks noChangeAspect="1" noChangeArrowheads="1" noTextEdit="1"/>
          </p:cNvSpPr>
          <p:nvPr/>
        </p:nvSpPr>
        <p:spPr bwMode="auto">
          <a:xfrm>
            <a:off x="1726906" y="1117037"/>
            <a:ext cx="5988844"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675" dirty="0"/>
          </a:p>
        </p:txBody>
      </p:sp>
      <p:sp>
        <p:nvSpPr>
          <p:cNvPr id="12" name="Rectangle 5"/>
          <p:cNvSpPr>
            <a:spLocks noChangeArrowheads="1"/>
          </p:cNvSpPr>
          <p:nvPr/>
        </p:nvSpPr>
        <p:spPr bwMode="auto">
          <a:xfrm>
            <a:off x="516993" y="1186636"/>
            <a:ext cx="12984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b="1" dirty="0">
                <a:solidFill>
                  <a:srgbClr val="000000"/>
                </a:solidFill>
                <a:latin typeface="+mn-lt"/>
              </a:rPr>
              <a:t>Instead of:</a:t>
            </a:r>
            <a:endParaRPr lang="en-US" altLang="en-US" sz="2000" dirty="0">
              <a:latin typeface="+mn-lt"/>
            </a:endParaRPr>
          </a:p>
        </p:txBody>
      </p:sp>
      <p:sp>
        <p:nvSpPr>
          <p:cNvPr id="13" name="Rectangle 6"/>
          <p:cNvSpPr>
            <a:spLocks noChangeArrowheads="1"/>
          </p:cNvSpPr>
          <p:nvPr/>
        </p:nvSpPr>
        <p:spPr bwMode="auto">
          <a:xfrm>
            <a:off x="4760704" y="1175379"/>
            <a:ext cx="511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b="1" dirty="0">
                <a:solidFill>
                  <a:srgbClr val="000000"/>
                </a:solidFill>
                <a:latin typeface="+mn-lt"/>
              </a:rPr>
              <a:t>Use:</a:t>
            </a:r>
            <a:endParaRPr lang="en-US" altLang="en-US" sz="2000" dirty="0">
              <a:latin typeface="+mn-lt"/>
            </a:endParaRPr>
          </a:p>
        </p:txBody>
      </p:sp>
      <p:sp>
        <p:nvSpPr>
          <p:cNvPr id="14" name="Rectangle 7"/>
          <p:cNvSpPr>
            <a:spLocks noChangeArrowheads="1"/>
          </p:cNvSpPr>
          <p:nvPr/>
        </p:nvSpPr>
        <p:spPr bwMode="auto">
          <a:xfrm>
            <a:off x="516994" y="1605736"/>
            <a:ext cx="17488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At a later time</a:t>
            </a:r>
            <a:endParaRPr lang="en-US" altLang="en-US" sz="2000" dirty="0">
              <a:latin typeface="+mn-lt"/>
            </a:endParaRPr>
          </a:p>
        </p:txBody>
      </p:sp>
      <p:sp>
        <p:nvSpPr>
          <p:cNvPr id="15" name="Rectangle 8"/>
          <p:cNvSpPr>
            <a:spLocks noChangeArrowheads="1"/>
          </p:cNvSpPr>
          <p:nvPr/>
        </p:nvSpPr>
        <p:spPr bwMode="auto">
          <a:xfrm>
            <a:off x="4760704" y="1594479"/>
            <a:ext cx="6235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Later</a:t>
            </a:r>
            <a:endParaRPr lang="en-US" altLang="en-US" sz="2000" dirty="0">
              <a:latin typeface="+mn-lt"/>
            </a:endParaRPr>
          </a:p>
        </p:txBody>
      </p:sp>
      <p:sp>
        <p:nvSpPr>
          <p:cNvPr id="16" name="Rectangle 9"/>
          <p:cNvSpPr>
            <a:spLocks noChangeArrowheads="1"/>
          </p:cNvSpPr>
          <p:nvPr/>
        </p:nvSpPr>
        <p:spPr bwMode="auto">
          <a:xfrm>
            <a:off x="516993" y="2024836"/>
            <a:ext cx="29302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Working jointly together</a:t>
            </a:r>
            <a:endParaRPr lang="en-US" altLang="en-US" sz="2000" dirty="0">
              <a:latin typeface="+mn-lt"/>
            </a:endParaRPr>
          </a:p>
        </p:txBody>
      </p:sp>
      <p:sp>
        <p:nvSpPr>
          <p:cNvPr id="17" name="Rectangle 10"/>
          <p:cNvSpPr>
            <a:spLocks noChangeArrowheads="1"/>
          </p:cNvSpPr>
          <p:nvPr/>
        </p:nvSpPr>
        <p:spPr bwMode="auto">
          <a:xfrm>
            <a:off x="4760704" y="2013579"/>
            <a:ext cx="21159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Worked together</a:t>
            </a:r>
            <a:endParaRPr lang="en-US" altLang="en-US" sz="2000" dirty="0">
              <a:latin typeface="+mn-lt"/>
            </a:endParaRPr>
          </a:p>
        </p:txBody>
      </p:sp>
      <p:sp>
        <p:nvSpPr>
          <p:cNvPr id="18" name="Rectangle 11"/>
          <p:cNvSpPr>
            <a:spLocks noChangeArrowheads="1"/>
          </p:cNvSpPr>
          <p:nvPr/>
        </p:nvSpPr>
        <p:spPr bwMode="auto">
          <a:xfrm>
            <a:off x="516993" y="2442745"/>
            <a:ext cx="25808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Will plan in the future</a:t>
            </a:r>
            <a:endParaRPr lang="en-US" altLang="en-US" sz="2000" dirty="0">
              <a:latin typeface="+mn-lt"/>
            </a:endParaRPr>
          </a:p>
        </p:txBody>
      </p:sp>
      <p:sp>
        <p:nvSpPr>
          <p:cNvPr id="19" name="Rectangle 12"/>
          <p:cNvSpPr>
            <a:spLocks noChangeArrowheads="1"/>
          </p:cNvSpPr>
          <p:nvPr/>
        </p:nvSpPr>
        <p:spPr bwMode="auto">
          <a:xfrm>
            <a:off x="4760704" y="2431488"/>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Will plan</a:t>
            </a:r>
            <a:endParaRPr lang="en-US" altLang="en-US" sz="2000" dirty="0">
              <a:latin typeface="+mn-lt"/>
            </a:endParaRPr>
          </a:p>
        </p:txBody>
      </p:sp>
    </p:spTree>
    <p:extLst>
      <p:ext uri="{BB962C8B-B14F-4D97-AF65-F5344CB8AC3E}">
        <p14:creationId xmlns:p14="http://schemas.microsoft.com/office/powerpoint/2010/main" val="2609052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32D79C-DC4B-094C-8206-9665910C30F8}"/>
              </a:ext>
            </a:extLst>
          </p:cNvPr>
          <p:cNvSpPr>
            <a:spLocks noGrp="1"/>
          </p:cNvSpPr>
          <p:nvPr>
            <p:ph type="body" sz="quarter" idx="11"/>
          </p:nvPr>
        </p:nvSpPr>
        <p:spPr/>
        <p:txBody>
          <a:bodyPr/>
          <a:lstStyle/>
          <a:p>
            <a:r>
              <a:rPr lang="en-US" dirty="0">
                <a:highlight>
                  <a:srgbClr val="FFFF00"/>
                </a:highlight>
              </a:rPr>
              <a:t>Share a Story!- Time to Participate</a:t>
            </a:r>
          </a:p>
        </p:txBody>
      </p:sp>
      <p:sp>
        <p:nvSpPr>
          <p:cNvPr id="11" name="Content Placeholder 10"/>
          <p:cNvSpPr>
            <a:spLocks noGrp="1"/>
          </p:cNvSpPr>
          <p:nvPr>
            <p:ph sz="quarter" idx="13"/>
          </p:nvPr>
        </p:nvSpPr>
        <p:spPr>
          <a:xfrm>
            <a:off x="727075" y="766029"/>
            <a:ext cx="8416925" cy="3297093"/>
          </a:xfrm>
        </p:spPr>
        <p:txBody>
          <a:bodyPr>
            <a:normAutofit fontScale="70000" lnSpcReduction="20000"/>
          </a:bodyPr>
          <a:lstStyle/>
          <a:p>
            <a:r>
              <a:rPr lang="en-US" sz="2600" dirty="0"/>
              <a:t>Find the chat window and  send me a “HELLO” to participate</a:t>
            </a:r>
          </a:p>
          <a:p>
            <a:endParaRPr lang="en-US" sz="2600" dirty="0"/>
          </a:p>
          <a:p>
            <a:r>
              <a:rPr lang="en-US" sz="2600" dirty="0"/>
              <a:t>When did you most recently go on the internet?</a:t>
            </a:r>
          </a:p>
          <a:p>
            <a:endParaRPr lang="en-US" sz="2600" dirty="0"/>
          </a:p>
          <a:p>
            <a:r>
              <a:rPr lang="en-US" sz="2600" dirty="0"/>
              <a:t>What do you use the internet for?</a:t>
            </a:r>
          </a:p>
          <a:p>
            <a:endParaRPr lang="en-US" sz="2600" dirty="0"/>
          </a:p>
          <a:p>
            <a:r>
              <a:rPr lang="en-US" sz="2600" dirty="0"/>
              <a:t>Why did you do it online?</a:t>
            </a:r>
          </a:p>
          <a:p>
            <a:endParaRPr lang="en-US" dirty="0"/>
          </a:p>
          <a:p>
            <a:r>
              <a:rPr lang="en-US" dirty="0"/>
              <a:t>				</a:t>
            </a:r>
            <a:r>
              <a:rPr lang="en-US" sz="3200" b="1" dirty="0">
                <a:solidFill>
                  <a:srgbClr val="FF0000"/>
                </a:solidFill>
              </a:rPr>
              <a:t>What happened?</a:t>
            </a:r>
            <a:endParaRPr lang="en-US" b="1" dirty="0">
              <a:solidFill>
                <a:srgbClr val="FF0000"/>
              </a:solidFill>
            </a:endParaRPr>
          </a:p>
        </p:txBody>
      </p:sp>
      <p:pic>
        <p:nvPicPr>
          <p:cNvPr id="3074" name="Picture 2" descr="Image result for computer research 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683" b="96707" l="10000" r="90000">
                        <a14:foregroundMark x1="35600" y1="81437" x2="35600" y2="81437"/>
                        <a14:foregroundMark x1="35600" y1="89820" x2="35600" y2="89820"/>
                        <a14:foregroundMark x1="32400" y1="82635" x2="32400" y2="82635"/>
                        <a14:foregroundMark x1="28200" y1="87725" x2="28200" y2="87725"/>
                        <a14:foregroundMark x1="58600" y1="96707" x2="58600" y2="96707"/>
                        <a14:foregroundMark x1="48800" y1="8683" x2="48800" y2="8683"/>
                      </a14:backgroundRemoval>
                    </a14:imgEffect>
                  </a14:imgLayer>
                </a14:imgProps>
              </a:ext>
              <a:ext uri="{28A0092B-C50C-407E-A947-70E740481C1C}">
                <a14:useLocalDpi xmlns:a14="http://schemas.microsoft.com/office/drawing/2010/main"/>
              </a:ext>
            </a:extLst>
          </a:blip>
          <a:srcRect/>
          <a:stretch>
            <a:fillRect/>
          </a:stretch>
        </p:blipFill>
        <p:spPr bwMode="auto">
          <a:xfrm>
            <a:off x="5682379" y="945063"/>
            <a:ext cx="3036319" cy="20282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happy face sad face png"/>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6026662" y="2973325"/>
            <a:ext cx="2552188" cy="1404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962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7C62C1-945B-5744-B13E-D6FD423EC57E}"/>
              </a:ext>
            </a:extLst>
          </p:cNvPr>
          <p:cNvSpPr>
            <a:spLocks noGrp="1"/>
          </p:cNvSpPr>
          <p:nvPr>
            <p:ph type="body" sz="quarter" idx="11"/>
          </p:nvPr>
        </p:nvSpPr>
        <p:spPr/>
        <p:txBody>
          <a:bodyPr/>
          <a:lstStyle/>
          <a:p>
            <a:r>
              <a:rPr lang="en-US" dirty="0"/>
              <a:t>Plain Language Alternatives</a:t>
            </a:r>
          </a:p>
        </p:txBody>
      </p:sp>
      <p:sp>
        <p:nvSpPr>
          <p:cNvPr id="12" name="Rectangle 5"/>
          <p:cNvSpPr>
            <a:spLocks noChangeArrowheads="1"/>
          </p:cNvSpPr>
          <p:nvPr/>
        </p:nvSpPr>
        <p:spPr bwMode="auto">
          <a:xfrm>
            <a:off x="505999" y="1181268"/>
            <a:ext cx="12984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b="1" dirty="0">
                <a:solidFill>
                  <a:srgbClr val="000000"/>
                </a:solidFill>
                <a:latin typeface="+mn-lt"/>
              </a:rPr>
              <a:t>Instead of:</a:t>
            </a:r>
            <a:endParaRPr lang="en-US" altLang="en-US" sz="2000" dirty="0">
              <a:latin typeface="+mn-lt"/>
            </a:endParaRPr>
          </a:p>
        </p:txBody>
      </p:sp>
      <p:sp>
        <p:nvSpPr>
          <p:cNvPr id="13" name="Rectangle 6"/>
          <p:cNvSpPr>
            <a:spLocks noChangeArrowheads="1"/>
          </p:cNvSpPr>
          <p:nvPr/>
        </p:nvSpPr>
        <p:spPr bwMode="auto">
          <a:xfrm>
            <a:off x="4741398" y="1177286"/>
            <a:ext cx="511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b="1" dirty="0">
                <a:solidFill>
                  <a:srgbClr val="000000"/>
                </a:solidFill>
                <a:latin typeface="+mn-lt"/>
              </a:rPr>
              <a:t>Use:</a:t>
            </a:r>
            <a:endParaRPr lang="en-US" altLang="en-US" sz="2000" dirty="0">
              <a:latin typeface="+mn-lt"/>
            </a:endParaRPr>
          </a:p>
        </p:txBody>
      </p:sp>
      <p:sp>
        <p:nvSpPr>
          <p:cNvPr id="14" name="Rectangle 7"/>
          <p:cNvSpPr>
            <a:spLocks noChangeArrowheads="1"/>
          </p:cNvSpPr>
          <p:nvPr/>
        </p:nvSpPr>
        <p:spPr bwMode="auto">
          <a:xfrm>
            <a:off x="505999" y="1600368"/>
            <a:ext cx="22714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Level of coverage</a:t>
            </a:r>
            <a:endParaRPr lang="en-US" altLang="en-US" sz="2000" dirty="0">
              <a:latin typeface="+mn-lt"/>
            </a:endParaRPr>
          </a:p>
        </p:txBody>
      </p:sp>
      <p:sp>
        <p:nvSpPr>
          <p:cNvPr id="16" name="Rectangle 9"/>
          <p:cNvSpPr>
            <a:spLocks noChangeArrowheads="1"/>
          </p:cNvSpPr>
          <p:nvPr/>
        </p:nvSpPr>
        <p:spPr bwMode="auto">
          <a:xfrm>
            <a:off x="4741397" y="1596386"/>
            <a:ext cx="1277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Coverage</a:t>
            </a:r>
            <a:endParaRPr lang="en-US" altLang="en-US" sz="2000" dirty="0">
              <a:latin typeface="+mn-lt"/>
            </a:endParaRPr>
          </a:p>
        </p:txBody>
      </p:sp>
      <p:sp>
        <p:nvSpPr>
          <p:cNvPr id="17" name="Rectangle 10"/>
          <p:cNvSpPr>
            <a:spLocks noChangeArrowheads="1"/>
          </p:cNvSpPr>
          <p:nvPr/>
        </p:nvSpPr>
        <p:spPr bwMode="auto">
          <a:xfrm>
            <a:off x="505999" y="2018277"/>
            <a:ext cx="15372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In relation to</a:t>
            </a:r>
            <a:endParaRPr lang="en-US" altLang="en-US" sz="2000" dirty="0">
              <a:latin typeface="+mn-lt"/>
            </a:endParaRPr>
          </a:p>
        </p:txBody>
      </p:sp>
      <p:sp>
        <p:nvSpPr>
          <p:cNvPr id="19" name="Rectangle 12"/>
          <p:cNvSpPr>
            <a:spLocks noChangeArrowheads="1"/>
          </p:cNvSpPr>
          <p:nvPr/>
        </p:nvSpPr>
        <p:spPr bwMode="auto">
          <a:xfrm>
            <a:off x="4741397" y="2014295"/>
            <a:ext cx="7742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About</a:t>
            </a:r>
            <a:endParaRPr lang="en-US" altLang="en-US" sz="2000" dirty="0">
              <a:latin typeface="+mn-lt"/>
            </a:endParaRPr>
          </a:p>
        </p:txBody>
      </p:sp>
      <p:sp>
        <p:nvSpPr>
          <p:cNvPr id="20" name="Rectangle 13"/>
          <p:cNvSpPr>
            <a:spLocks noChangeArrowheads="1"/>
          </p:cNvSpPr>
          <p:nvPr/>
        </p:nvSpPr>
        <p:spPr bwMode="auto">
          <a:xfrm>
            <a:off x="505999" y="2437377"/>
            <a:ext cx="25135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On the grounds that</a:t>
            </a:r>
            <a:endParaRPr lang="en-US" altLang="en-US" sz="2000" dirty="0">
              <a:latin typeface="+mn-lt"/>
            </a:endParaRPr>
          </a:p>
        </p:txBody>
      </p:sp>
      <p:sp>
        <p:nvSpPr>
          <p:cNvPr id="22" name="Rectangle 15"/>
          <p:cNvSpPr>
            <a:spLocks noChangeArrowheads="1"/>
          </p:cNvSpPr>
          <p:nvPr/>
        </p:nvSpPr>
        <p:spPr bwMode="auto">
          <a:xfrm>
            <a:off x="4741397" y="2433395"/>
            <a:ext cx="11044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Because</a:t>
            </a:r>
            <a:endParaRPr lang="en-US" altLang="en-US" sz="2000" dirty="0">
              <a:latin typeface="+mn-lt"/>
            </a:endParaRPr>
          </a:p>
        </p:txBody>
      </p:sp>
      <p:sp>
        <p:nvSpPr>
          <p:cNvPr id="23" name="Rectangle 16"/>
          <p:cNvSpPr>
            <a:spLocks noChangeArrowheads="1"/>
          </p:cNvSpPr>
          <p:nvPr/>
        </p:nvSpPr>
        <p:spPr bwMode="auto">
          <a:xfrm>
            <a:off x="505999" y="2855287"/>
            <a:ext cx="23644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On a monthly basis</a:t>
            </a:r>
            <a:endParaRPr lang="en-US" altLang="en-US" sz="2000" dirty="0">
              <a:latin typeface="+mn-lt"/>
            </a:endParaRPr>
          </a:p>
        </p:txBody>
      </p:sp>
      <p:sp>
        <p:nvSpPr>
          <p:cNvPr id="24" name="Rectangle 17"/>
          <p:cNvSpPr>
            <a:spLocks noChangeArrowheads="1"/>
          </p:cNvSpPr>
          <p:nvPr/>
        </p:nvSpPr>
        <p:spPr bwMode="auto">
          <a:xfrm>
            <a:off x="4741398" y="2851305"/>
            <a:ext cx="9986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Monthly</a:t>
            </a:r>
            <a:endParaRPr lang="en-US" altLang="en-US" sz="2000" dirty="0">
              <a:latin typeface="+mn-lt"/>
            </a:endParaRPr>
          </a:p>
        </p:txBody>
      </p:sp>
      <p:sp>
        <p:nvSpPr>
          <p:cNvPr id="25" name="Rectangle 18"/>
          <p:cNvSpPr>
            <a:spLocks noChangeArrowheads="1"/>
          </p:cNvSpPr>
          <p:nvPr/>
        </p:nvSpPr>
        <p:spPr bwMode="auto">
          <a:xfrm>
            <a:off x="505999" y="3274387"/>
            <a:ext cx="23291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At this point in time</a:t>
            </a:r>
            <a:endParaRPr lang="en-US" altLang="en-US" sz="2000" dirty="0">
              <a:latin typeface="+mn-lt"/>
            </a:endParaRPr>
          </a:p>
        </p:txBody>
      </p:sp>
      <p:sp>
        <p:nvSpPr>
          <p:cNvPr id="27" name="Rectangle 20"/>
          <p:cNvSpPr>
            <a:spLocks noChangeArrowheads="1"/>
          </p:cNvSpPr>
          <p:nvPr/>
        </p:nvSpPr>
        <p:spPr bwMode="auto">
          <a:xfrm>
            <a:off x="4741397" y="3270405"/>
            <a:ext cx="5706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Now</a:t>
            </a:r>
            <a:endParaRPr lang="en-US" altLang="en-US" sz="2000" dirty="0">
              <a:latin typeface="+mn-lt"/>
            </a:endParaRPr>
          </a:p>
        </p:txBody>
      </p:sp>
    </p:spTree>
    <p:extLst>
      <p:ext uri="{BB962C8B-B14F-4D97-AF65-F5344CB8AC3E}">
        <p14:creationId xmlns:p14="http://schemas.microsoft.com/office/powerpoint/2010/main" val="1499549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9" grpId="0"/>
      <p:bldP spid="20" grpId="0"/>
      <p:bldP spid="22" grpId="0"/>
      <p:bldP spid="23" grpId="0"/>
      <p:bldP spid="24" grpId="0"/>
      <p:bldP spid="25" grpId="0"/>
      <p:bldP spid="2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31F8A6-82AB-3A48-AC49-94103FF0DC0C}"/>
              </a:ext>
            </a:extLst>
          </p:cNvPr>
          <p:cNvSpPr>
            <a:spLocks noGrp="1"/>
          </p:cNvSpPr>
          <p:nvPr>
            <p:ph type="body" sz="quarter" idx="11"/>
          </p:nvPr>
        </p:nvSpPr>
        <p:spPr>
          <a:xfrm>
            <a:off x="385507" y="190499"/>
            <a:ext cx="8710002" cy="361371"/>
          </a:xfrm>
        </p:spPr>
        <p:txBody>
          <a:bodyPr/>
          <a:lstStyle/>
          <a:p>
            <a:r>
              <a:rPr lang="en-US" dirty="0"/>
              <a:t>Plain Language Alternatives – Government Functions</a:t>
            </a:r>
          </a:p>
        </p:txBody>
      </p:sp>
      <p:sp>
        <p:nvSpPr>
          <p:cNvPr id="12" name="Rectangle 5"/>
          <p:cNvSpPr>
            <a:spLocks noChangeArrowheads="1"/>
          </p:cNvSpPr>
          <p:nvPr/>
        </p:nvSpPr>
        <p:spPr bwMode="auto">
          <a:xfrm>
            <a:off x="543479" y="1181268"/>
            <a:ext cx="12984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b="1" dirty="0">
                <a:solidFill>
                  <a:srgbClr val="000000"/>
                </a:solidFill>
                <a:latin typeface="+mn-lt"/>
              </a:rPr>
              <a:t>Instead of:</a:t>
            </a:r>
            <a:endParaRPr lang="en-US" altLang="en-US" sz="2000" dirty="0">
              <a:latin typeface="+mn-lt"/>
            </a:endParaRPr>
          </a:p>
        </p:txBody>
      </p:sp>
      <p:sp>
        <p:nvSpPr>
          <p:cNvPr id="13" name="Rectangle 6"/>
          <p:cNvSpPr>
            <a:spLocks noChangeArrowheads="1"/>
          </p:cNvSpPr>
          <p:nvPr/>
        </p:nvSpPr>
        <p:spPr bwMode="auto">
          <a:xfrm>
            <a:off x="4769833" y="1181268"/>
            <a:ext cx="511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b="1" dirty="0">
                <a:solidFill>
                  <a:srgbClr val="000000"/>
                </a:solidFill>
                <a:latin typeface="+mn-lt"/>
              </a:rPr>
              <a:t>Use:</a:t>
            </a:r>
            <a:endParaRPr lang="en-US" altLang="en-US" sz="2000" dirty="0">
              <a:latin typeface="+mn-lt"/>
            </a:endParaRPr>
          </a:p>
        </p:txBody>
      </p:sp>
      <p:sp>
        <p:nvSpPr>
          <p:cNvPr id="14" name="Rectangle 7"/>
          <p:cNvSpPr>
            <a:spLocks noChangeArrowheads="1"/>
          </p:cNvSpPr>
          <p:nvPr/>
        </p:nvSpPr>
        <p:spPr bwMode="auto">
          <a:xfrm>
            <a:off x="543479" y="1600368"/>
            <a:ext cx="12359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Sanitation</a:t>
            </a:r>
            <a:endParaRPr lang="en-US" altLang="en-US" sz="2000" dirty="0">
              <a:latin typeface="+mn-lt"/>
            </a:endParaRPr>
          </a:p>
        </p:txBody>
      </p:sp>
      <p:sp>
        <p:nvSpPr>
          <p:cNvPr id="16" name="Rectangle 9"/>
          <p:cNvSpPr>
            <a:spLocks noChangeArrowheads="1"/>
          </p:cNvSpPr>
          <p:nvPr/>
        </p:nvSpPr>
        <p:spPr bwMode="auto">
          <a:xfrm>
            <a:off x="4769832" y="1600368"/>
            <a:ext cx="19059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Trash, recycling</a:t>
            </a:r>
            <a:endParaRPr lang="en-US" altLang="en-US" sz="2000" dirty="0">
              <a:latin typeface="+mn-lt"/>
            </a:endParaRPr>
          </a:p>
        </p:txBody>
      </p:sp>
      <p:sp>
        <p:nvSpPr>
          <p:cNvPr id="17" name="Rectangle 10"/>
          <p:cNvSpPr>
            <a:spLocks noChangeArrowheads="1"/>
          </p:cNvSpPr>
          <p:nvPr/>
        </p:nvSpPr>
        <p:spPr bwMode="auto">
          <a:xfrm>
            <a:off x="543479" y="2018277"/>
            <a:ext cx="2582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Waste management</a:t>
            </a:r>
            <a:endParaRPr lang="en-US" altLang="en-US" sz="2000" dirty="0">
              <a:latin typeface="+mn-lt"/>
            </a:endParaRPr>
          </a:p>
        </p:txBody>
      </p:sp>
      <p:sp>
        <p:nvSpPr>
          <p:cNvPr id="19" name="Rectangle 12"/>
          <p:cNvSpPr>
            <a:spLocks noChangeArrowheads="1"/>
          </p:cNvSpPr>
          <p:nvPr/>
        </p:nvSpPr>
        <p:spPr bwMode="auto">
          <a:xfrm>
            <a:off x="4769833" y="2018277"/>
            <a:ext cx="19059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Trash, recycling</a:t>
            </a:r>
            <a:endParaRPr lang="en-US" altLang="en-US" sz="2000" dirty="0">
              <a:latin typeface="+mn-lt"/>
            </a:endParaRPr>
          </a:p>
        </p:txBody>
      </p:sp>
      <p:sp>
        <p:nvSpPr>
          <p:cNvPr id="20" name="Rectangle 13"/>
          <p:cNvSpPr>
            <a:spLocks noChangeArrowheads="1"/>
          </p:cNvSpPr>
          <p:nvPr/>
        </p:nvSpPr>
        <p:spPr bwMode="auto">
          <a:xfrm>
            <a:off x="543479" y="2437377"/>
            <a:ext cx="13865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Solid waste</a:t>
            </a:r>
            <a:endParaRPr lang="en-US" altLang="en-US" sz="2000" dirty="0">
              <a:latin typeface="+mn-lt"/>
            </a:endParaRPr>
          </a:p>
        </p:txBody>
      </p:sp>
      <p:sp>
        <p:nvSpPr>
          <p:cNvPr id="22" name="Rectangle 15"/>
          <p:cNvSpPr>
            <a:spLocks noChangeArrowheads="1"/>
          </p:cNvSpPr>
          <p:nvPr/>
        </p:nvSpPr>
        <p:spPr bwMode="auto">
          <a:xfrm>
            <a:off x="4769833" y="2437377"/>
            <a:ext cx="19059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Trash, recycling</a:t>
            </a:r>
            <a:endParaRPr lang="en-US" altLang="en-US" sz="2000" dirty="0">
              <a:latin typeface="+mn-lt"/>
            </a:endParaRPr>
          </a:p>
        </p:txBody>
      </p:sp>
      <p:sp>
        <p:nvSpPr>
          <p:cNvPr id="23" name="Rectangle 16"/>
          <p:cNvSpPr>
            <a:spLocks noChangeArrowheads="1"/>
          </p:cNvSpPr>
          <p:nvPr/>
        </p:nvSpPr>
        <p:spPr bwMode="auto">
          <a:xfrm>
            <a:off x="543479" y="2855287"/>
            <a:ext cx="10098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Disposal</a:t>
            </a:r>
            <a:endParaRPr lang="en-US" altLang="en-US" sz="2000" dirty="0">
              <a:latin typeface="+mn-lt"/>
            </a:endParaRPr>
          </a:p>
        </p:txBody>
      </p:sp>
      <p:sp>
        <p:nvSpPr>
          <p:cNvPr id="24" name="Rectangle 17"/>
          <p:cNvSpPr>
            <a:spLocks noChangeArrowheads="1"/>
          </p:cNvSpPr>
          <p:nvPr/>
        </p:nvSpPr>
        <p:spPr bwMode="auto">
          <a:xfrm>
            <a:off x="4769833" y="2855287"/>
            <a:ext cx="19059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Trash, recycling</a:t>
            </a:r>
            <a:endParaRPr lang="en-US" altLang="en-US" sz="2000" dirty="0">
              <a:latin typeface="+mn-lt"/>
            </a:endParaRPr>
          </a:p>
        </p:txBody>
      </p:sp>
      <p:sp>
        <p:nvSpPr>
          <p:cNvPr id="25" name="Rectangle 18"/>
          <p:cNvSpPr>
            <a:spLocks noChangeArrowheads="1"/>
          </p:cNvSpPr>
          <p:nvPr/>
        </p:nvSpPr>
        <p:spPr bwMode="auto">
          <a:xfrm>
            <a:off x="543478" y="3274387"/>
            <a:ext cx="16895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Waste stream</a:t>
            </a:r>
            <a:endParaRPr lang="en-US" altLang="en-US" sz="2000" dirty="0">
              <a:latin typeface="+mn-lt"/>
            </a:endParaRPr>
          </a:p>
        </p:txBody>
      </p:sp>
      <p:sp>
        <p:nvSpPr>
          <p:cNvPr id="27" name="Rectangle 20"/>
          <p:cNvSpPr>
            <a:spLocks noChangeArrowheads="1"/>
          </p:cNvSpPr>
          <p:nvPr/>
        </p:nvSpPr>
        <p:spPr bwMode="auto">
          <a:xfrm>
            <a:off x="4769833" y="3274387"/>
            <a:ext cx="19059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000" dirty="0">
                <a:solidFill>
                  <a:srgbClr val="000000"/>
                </a:solidFill>
                <a:latin typeface="+mn-lt"/>
              </a:rPr>
              <a:t>Trash, recycling</a:t>
            </a:r>
            <a:endParaRPr lang="en-US" altLang="en-US" sz="2000" dirty="0">
              <a:latin typeface="+mn-lt"/>
            </a:endParaRPr>
          </a:p>
        </p:txBody>
      </p:sp>
    </p:spTree>
    <p:extLst>
      <p:ext uri="{BB962C8B-B14F-4D97-AF65-F5344CB8AC3E}">
        <p14:creationId xmlns:p14="http://schemas.microsoft.com/office/powerpoint/2010/main" val="1703429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9" grpId="0"/>
      <p:bldP spid="20" grpId="0"/>
      <p:bldP spid="22" grpId="0"/>
      <p:bldP spid="23" grpId="0"/>
      <p:bldP spid="24" grpId="0"/>
      <p:bldP spid="25"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07922E-7F8B-9B44-8694-211335687D3B}"/>
              </a:ext>
            </a:extLst>
          </p:cNvPr>
          <p:cNvSpPr>
            <a:spLocks noGrp="1"/>
          </p:cNvSpPr>
          <p:nvPr>
            <p:ph type="body" sz="quarter" idx="11"/>
          </p:nvPr>
        </p:nvSpPr>
        <p:spPr/>
        <p:txBody>
          <a:bodyPr/>
          <a:lstStyle/>
          <a:p>
            <a:r>
              <a:rPr lang="en-US" dirty="0"/>
              <a:t>Revision Exercises</a:t>
            </a:r>
          </a:p>
        </p:txBody>
      </p:sp>
      <p:sp>
        <p:nvSpPr>
          <p:cNvPr id="11" name="Content Placeholder 10"/>
          <p:cNvSpPr>
            <a:spLocks noGrp="1"/>
          </p:cNvSpPr>
          <p:nvPr>
            <p:ph sz="quarter" idx="13"/>
          </p:nvPr>
        </p:nvSpPr>
        <p:spPr>
          <a:xfrm>
            <a:off x="385507" y="923203"/>
            <a:ext cx="8416925" cy="3297093"/>
          </a:xfrm>
        </p:spPr>
        <p:txBody>
          <a:bodyPr anchor="ctr">
            <a:normAutofit fontScale="92500"/>
          </a:bodyPr>
          <a:lstStyle/>
          <a:p>
            <a:pPr marL="0" indent="0">
              <a:buNone/>
            </a:pPr>
            <a:r>
              <a:rPr lang="en-US" dirty="0"/>
              <a:t>Exercise #1: Sentence revision</a:t>
            </a:r>
          </a:p>
          <a:p>
            <a:pPr marL="0" indent="0">
              <a:buNone/>
            </a:pPr>
            <a:endParaRPr lang="en-US" dirty="0"/>
          </a:p>
          <a:p>
            <a:pPr marL="0" indent="0">
              <a:buNone/>
            </a:pPr>
            <a:r>
              <a:rPr lang="en-US" dirty="0"/>
              <a:t>Exercise #2: Paragraph revision</a:t>
            </a:r>
          </a:p>
          <a:p>
            <a:pPr marL="0" indent="0">
              <a:buNone/>
            </a:pPr>
            <a:endParaRPr lang="en-US" dirty="0"/>
          </a:p>
          <a:p>
            <a:pPr marL="0" indent="0">
              <a:buNone/>
            </a:pPr>
            <a:endParaRPr lang="en-US" dirty="0"/>
          </a:p>
          <a:p>
            <a:pPr marL="0" indent="0">
              <a:buNone/>
            </a:pPr>
            <a:endParaRPr lang="en-US" dirty="0"/>
          </a:p>
          <a:p>
            <a:r>
              <a:rPr lang="en-US" dirty="0">
                <a:hlinkClick r:id="rId2"/>
              </a:rPr>
              <a:t>http://training.weknowgovernment.com/brian-s-example-pages/content-strategy-microsite/sentence-and-paragraph-revision</a:t>
            </a:r>
            <a:endParaRPr lang="en-US" dirty="0"/>
          </a:p>
        </p:txBody>
      </p:sp>
      <p:pic>
        <p:nvPicPr>
          <p:cNvPr id="29698" name="Picture 2" descr="Image result for practice makes perfect"/>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5587080" y="1849876"/>
            <a:ext cx="2173544" cy="144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262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C54C18-53C0-2D45-888B-70AF76080ADC}"/>
              </a:ext>
            </a:extLst>
          </p:cNvPr>
          <p:cNvSpPr>
            <a:spLocks noGrp="1"/>
          </p:cNvSpPr>
          <p:nvPr>
            <p:ph type="body" sz="quarter" idx="11"/>
          </p:nvPr>
        </p:nvSpPr>
        <p:spPr/>
        <p:txBody>
          <a:bodyPr/>
          <a:lstStyle/>
          <a:p>
            <a:r>
              <a:rPr lang="en-US" dirty="0">
                <a:highlight>
                  <a:srgbClr val="FFFF00"/>
                </a:highlight>
              </a:rPr>
              <a:t>Sentence Revision: Before</a:t>
            </a:r>
          </a:p>
        </p:txBody>
      </p:sp>
      <p:sp>
        <p:nvSpPr>
          <p:cNvPr id="11" name="Content Placeholder 10"/>
          <p:cNvSpPr>
            <a:spLocks noGrp="1"/>
          </p:cNvSpPr>
          <p:nvPr>
            <p:ph sz="quarter" idx="13"/>
          </p:nvPr>
        </p:nvSpPr>
        <p:spPr/>
        <p:txBody>
          <a:bodyPr>
            <a:normAutofit/>
          </a:bodyPr>
          <a:lstStyle/>
          <a:p>
            <a:pPr marL="0" indent="0">
              <a:buNone/>
            </a:pPr>
            <a:r>
              <a:rPr lang="en-US" dirty="0"/>
              <a:t>Volunteers who are utilized throughout the department for activities such as providing administrative support (filing, answering phones, copy work, shredding, etc.), photo processing, assisting with department tours, or assisting with recruiting and oral boards. </a:t>
            </a:r>
          </a:p>
          <a:p>
            <a:pPr marL="0" indent="0">
              <a:buNone/>
            </a:pPr>
            <a:endParaRPr lang="en-US" sz="1500" dirty="0"/>
          </a:p>
          <a:p>
            <a:endParaRPr lang="en-US" sz="1500" dirty="0"/>
          </a:p>
        </p:txBody>
      </p:sp>
      <p:sp>
        <p:nvSpPr>
          <p:cNvPr id="2" name="Rectangle 1">
            <a:extLst>
              <a:ext uri="{FF2B5EF4-FFF2-40B4-BE49-F238E27FC236}">
                <a16:creationId xmlns:a16="http://schemas.microsoft.com/office/drawing/2014/main" id="{F8C38EB9-9FD1-B445-AA2D-29D003CCD15F}"/>
              </a:ext>
            </a:extLst>
          </p:cNvPr>
          <p:cNvSpPr/>
          <p:nvPr/>
        </p:nvSpPr>
        <p:spPr>
          <a:xfrm>
            <a:off x="5076875" y="4462298"/>
            <a:ext cx="4512564" cy="230832"/>
          </a:xfrm>
          <a:prstGeom prst="rect">
            <a:avLst/>
          </a:prstGeom>
        </p:spPr>
        <p:txBody>
          <a:bodyPr wrap="square">
            <a:spAutoFit/>
          </a:bodyPr>
          <a:lstStyle/>
          <a:p>
            <a:r>
              <a:rPr lang="en-US" dirty="0"/>
              <a:t>Source: http://</a:t>
            </a:r>
            <a:r>
              <a:rPr lang="en-US" dirty="0" err="1"/>
              <a:t>www.sjpd.org</a:t>
            </a:r>
            <a:r>
              <a:rPr lang="en-US" dirty="0"/>
              <a:t>/</a:t>
            </a:r>
            <a:r>
              <a:rPr lang="en-US" dirty="0" err="1"/>
              <a:t>bfo</a:t>
            </a:r>
            <a:r>
              <a:rPr lang="en-US" dirty="0"/>
              <a:t>/community/volt/</a:t>
            </a:r>
          </a:p>
        </p:txBody>
      </p:sp>
    </p:spTree>
    <p:extLst>
      <p:ext uri="{BB962C8B-B14F-4D97-AF65-F5344CB8AC3E}">
        <p14:creationId xmlns:p14="http://schemas.microsoft.com/office/powerpoint/2010/main" val="3104125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1715C9-52DA-DF41-B96B-B23AB62D88F2}"/>
              </a:ext>
            </a:extLst>
          </p:cNvPr>
          <p:cNvSpPr>
            <a:spLocks noGrp="1"/>
          </p:cNvSpPr>
          <p:nvPr>
            <p:ph type="body" sz="quarter" idx="11"/>
          </p:nvPr>
        </p:nvSpPr>
        <p:spPr/>
        <p:txBody>
          <a:bodyPr/>
          <a:lstStyle/>
          <a:p>
            <a:r>
              <a:rPr lang="en-US" dirty="0"/>
              <a:t>Sentence Revision: After</a:t>
            </a:r>
          </a:p>
        </p:txBody>
      </p:sp>
      <p:sp>
        <p:nvSpPr>
          <p:cNvPr id="7" name="Content Placeholder 10"/>
          <p:cNvSpPr>
            <a:spLocks noGrp="1"/>
          </p:cNvSpPr>
          <p:nvPr>
            <p:ph sz="quarter" idx="13"/>
          </p:nvPr>
        </p:nvSpPr>
        <p:spPr/>
        <p:txBody>
          <a:bodyPr>
            <a:normAutofit/>
          </a:bodyPr>
          <a:lstStyle/>
          <a:p>
            <a:pPr marL="0" indent="0">
              <a:buNone/>
            </a:pPr>
            <a:r>
              <a:rPr lang="en-US" dirty="0"/>
              <a:t>Volunteers provide us with:</a:t>
            </a:r>
          </a:p>
          <a:p>
            <a:pPr marL="342900" indent="-342900">
              <a:buFont typeface="Arial" panose="020B0604020202020204" pitchFamily="34" charset="0"/>
              <a:buChar char="•"/>
            </a:pPr>
            <a:r>
              <a:rPr lang="en-US" dirty="0"/>
              <a:t>administrative support</a:t>
            </a:r>
          </a:p>
          <a:p>
            <a:pPr marL="342900" indent="-342900">
              <a:buFont typeface="Arial" panose="020B0604020202020204" pitchFamily="34" charset="0"/>
              <a:buChar char="•"/>
            </a:pPr>
            <a:r>
              <a:rPr lang="en-US" dirty="0"/>
              <a:t>photo processing</a:t>
            </a:r>
          </a:p>
          <a:p>
            <a:pPr marL="342900" indent="-342900">
              <a:buFont typeface="Arial" panose="020B0604020202020204" pitchFamily="34" charset="0"/>
              <a:buChar char="•"/>
            </a:pPr>
            <a:r>
              <a:rPr lang="en-US" dirty="0"/>
              <a:t>department tours</a:t>
            </a:r>
          </a:p>
          <a:p>
            <a:pPr marL="342900" indent="-342900">
              <a:buFont typeface="Arial" panose="020B0604020202020204" pitchFamily="34" charset="0"/>
              <a:buChar char="•"/>
            </a:pPr>
            <a:r>
              <a:rPr lang="en-US" dirty="0"/>
              <a:t>recruiting and oral boards</a:t>
            </a:r>
          </a:p>
        </p:txBody>
      </p:sp>
    </p:spTree>
    <p:extLst>
      <p:ext uri="{BB962C8B-B14F-4D97-AF65-F5344CB8AC3E}">
        <p14:creationId xmlns:p14="http://schemas.microsoft.com/office/powerpoint/2010/main" val="3278630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B71AC-89CB-B843-88AB-47AC81A636F5}"/>
              </a:ext>
            </a:extLst>
          </p:cNvPr>
          <p:cNvSpPr>
            <a:spLocks noGrp="1"/>
          </p:cNvSpPr>
          <p:nvPr>
            <p:ph type="body" sz="quarter" idx="11"/>
          </p:nvPr>
        </p:nvSpPr>
        <p:spPr/>
        <p:txBody>
          <a:bodyPr/>
          <a:lstStyle/>
          <a:p>
            <a:r>
              <a:rPr lang="en-US" dirty="0"/>
              <a:t>Sentence Revision: Compared</a:t>
            </a:r>
          </a:p>
        </p:txBody>
      </p:sp>
      <p:sp>
        <p:nvSpPr>
          <p:cNvPr id="7" name="Content Placeholder 10"/>
          <p:cNvSpPr>
            <a:spLocks noGrp="1"/>
          </p:cNvSpPr>
          <p:nvPr>
            <p:ph sz="quarter" idx="13"/>
          </p:nvPr>
        </p:nvSpPr>
        <p:spPr/>
        <p:txBody>
          <a:bodyPr>
            <a:normAutofit fontScale="77500" lnSpcReduction="20000"/>
          </a:bodyPr>
          <a:lstStyle/>
          <a:p>
            <a:pPr marL="0" indent="0">
              <a:buNone/>
            </a:pPr>
            <a:r>
              <a:rPr lang="en-US" b="1" dirty="0"/>
              <a:t>BEFORE</a:t>
            </a:r>
            <a:r>
              <a:rPr lang="en-US" sz="1725" b="1" dirty="0"/>
              <a:t>:</a:t>
            </a:r>
          </a:p>
          <a:p>
            <a:pPr marL="0" indent="0">
              <a:buNone/>
            </a:pPr>
            <a:r>
              <a:rPr lang="en-US" dirty="0"/>
              <a:t>Volunteers who are utilized throughout the department for activities such as providing administrative support (filing, answering phones, copy work, shredding, etc.), photo processing, assisting with department tours, or assisting with recruiting and oral boards. </a:t>
            </a:r>
          </a:p>
          <a:p>
            <a:r>
              <a:rPr lang="en-US" b="1" dirty="0"/>
              <a:t>AFTER:</a:t>
            </a:r>
          </a:p>
          <a:p>
            <a:r>
              <a:rPr lang="en-US" dirty="0"/>
              <a:t>Volunteers provide us with:</a:t>
            </a:r>
          </a:p>
          <a:p>
            <a:pPr marL="214313" indent="-214313">
              <a:buFont typeface="Arial" panose="020B0604020202020204" pitchFamily="34" charset="0"/>
              <a:buChar char="•"/>
            </a:pPr>
            <a:r>
              <a:rPr lang="en-US" dirty="0"/>
              <a:t>administrative support</a:t>
            </a:r>
          </a:p>
          <a:p>
            <a:pPr marL="214313" indent="-214313">
              <a:buFont typeface="Arial" panose="020B0604020202020204" pitchFamily="34" charset="0"/>
              <a:buChar char="•"/>
            </a:pPr>
            <a:r>
              <a:rPr lang="en-US" dirty="0"/>
              <a:t>photo processing</a:t>
            </a:r>
          </a:p>
          <a:p>
            <a:pPr marL="214313" indent="-214313">
              <a:buFont typeface="Arial" panose="020B0604020202020204" pitchFamily="34" charset="0"/>
              <a:buChar char="•"/>
            </a:pPr>
            <a:r>
              <a:rPr lang="en-US" dirty="0"/>
              <a:t>department tours</a:t>
            </a:r>
          </a:p>
          <a:p>
            <a:pPr marL="214313" indent="-214313">
              <a:buFont typeface="Arial" panose="020B0604020202020204" pitchFamily="34" charset="0"/>
              <a:buChar char="•"/>
            </a:pPr>
            <a:r>
              <a:rPr lang="en-US" dirty="0"/>
              <a:t>recruiting and oral boards</a:t>
            </a:r>
          </a:p>
          <a:p>
            <a:pPr marL="0" indent="0">
              <a:buNone/>
            </a:pPr>
            <a:endParaRPr lang="en-US" dirty="0"/>
          </a:p>
          <a:p>
            <a:pPr marL="0" indent="0">
              <a:buNone/>
            </a:pPr>
            <a:endParaRPr lang="en-US" sz="1500" dirty="0"/>
          </a:p>
          <a:p>
            <a:pPr marL="0" indent="0">
              <a:buNone/>
            </a:pPr>
            <a:endParaRPr lang="en-US" sz="1500" dirty="0"/>
          </a:p>
        </p:txBody>
      </p:sp>
      <p:sp>
        <p:nvSpPr>
          <p:cNvPr id="3" name="Rectangle 2"/>
          <p:cNvSpPr/>
          <p:nvPr/>
        </p:nvSpPr>
        <p:spPr>
          <a:xfrm>
            <a:off x="1461976" y="2571750"/>
            <a:ext cx="6196123" cy="2193981"/>
          </a:xfrm>
          <a:prstGeom prst="rect">
            <a:avLst/>
          </a:prstGeom>
        </p:spPr>
        <p:txBody>
          <a:bodyPr wrap="square">
            <a:normAutofit/>
          </a:bodyPr>
          <a:lstStyle/>
          <a:p>
            <a:endParaRPr lang="en-US" sz="1500" dirty="0"/>
          </a:p>
        </p:txBody>
      </p:sp>
    </p:spTree>
    <p:extLst>
      <p:ext uri="{BB962C8B-B14F-4D97-AF65-F5344CB8AC3E}">
        <p14:creationId xmlns:p14="http://schemas.microsoft.com/office/powerpoint/2010/main" val="1063653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3D4E66-26CA-B44B-9716-9F74B115FD60}"/>
              </a:ext>
            </a:extLst>
          </p:cNvPr>
          <p:cNvSpPr>
            <a:spLocks noGrp="1"/>
          </p:cNvSpPr>
          <p:nvPr>
            <p:ph type="body" sz="quarter" idx="11"/>
          </p:nvPr>
        </p:nvSpPr>
        <p:spPr/>
        <p:txBody>
          <a:bodyPr/>
          <a:lstStyle/>
          <a:p>
            <a:r>
              <a:rPr lang="en-US" dirty="0">
                <a:highlight>
                  <a:srgbClr val="FFFF00"/>
                </a:highlight>
              </a:rPr>
              <a:t>Paragraph Revision: Before</a:t>
            </a:r>
          </a:p>
        </p:txBody>
      </p:sp>
      <p:sp>
        <p:nvSpPr>
          <p:cNvPr id="7" name="Content Placeholder 6">
            <a:extLst>
              <a:ext uri="{FF2B5EF4-FFF2-40B4-BE49-F238E27FC236}">
                <a16:creationId xmlns:a16="http://schemas.microsoft.com/office/drawing/2014/main" id="{7104A02E-6BA5-6B4D-9E91-9BA8DEF4C034}"/>
              </a:ext>
            </a:extLst>
          </p:cNvPr>
          <p:cNvSpPr>
            <a:spLocks noGrp="1"/>
          </p:cNvSpPr>
          <p:nvPr>
            <p:ph sz="quarter" idx="13"/>
          </p:nvPr>
        </p:nvSpPr>
        <p:spPr/>
        <p:txBody>
          <a:bodyPr>
            <a:noAutofit/>
          </a:bodyPr>
          <a:lstStyle/>
          <a:p>
            <a:r>
              <a:rPr lang="en-US" sz="1400" dirty="0"/>
              <a:t>The School Safety and Education Unit is responsible for contributing to the safety of school age children as they travel to and from school. This is accomplished by providing Adult Crossing Guards at designated intersections throughout the City, and providing training, guidance and supervision to the student safety patrols and their adult advisors. The Unit also provides safety education programs and presentations to area schools and at community events.  These presentations specifically address the topics of pedestrian and bicycle safety.  The Unit provides departmental liaison between the Police Department, school districts and administrators, and other mutually concerned groups and organizations.</a:t>
            </a:r>
          </a:p>
        </p:txBody>
      </p:sp>
      <p:sp>
        <p:nvSpPr>
          <p:cNvPr id="2" name="Rectangle 1">
            <a:extLst>
              <a:ext uri="{FF2B5EF4-FFF2-40B4-BE49-F238E27FC236}">
                <a16:creationId xmlns:a16="http://schemas.microsoft.com/office/drawing/2014/main" id="{2EAB9A82-6137-D349-BE80-C38D4EBD1E91}"/>
              </a:ext>
            </a:extLst>
          </p:cNvPr>
          <p:cNvSpPr/>
          <p:nvPr/>
        </p:nvSpPr>
        <p:spPr>
          <a:xfrm>
            <a:off x="4779852" y="4492009"/>
            <a:ext cx="7106320" cy="230832"/>
          </a:xfrm>
          <a:prstGeom prst="rect">
            <a:avLst/>
          </a:prstGeom>
        </p:spPr>
        <p:txBody>
          <a:bodyPr wrap="square">
            <a:spAutoFit/>
          </a:bodyPr>
          <a:lstStyle/>
          <a:p>
            <a:r>
              <a:rPr lang="en-US" dirty="0"/>
              <a:t>Source: http://</a:t>
            </a:r>
            <a:r>
              <a:rPr lang="en-US" dirty="0" err="1"/>
              <a:t>www.sjpd.org</a:t>
            </a:r>
            <a:r>
              <a:rPr lang="en-US" dirty="0"/>
              <a:t>/</a:t>
            </a:r>
            <a:r>
              <a:rPr lang="en-US" dirty="0" err="1"/>
              <a:t>bfo</a:t>
            </a:r>
            <a:r>
              <a:rPr lang="en-US" dirty="0"/>
              <a:t>/community/</a:t>
            </a:r>
            <a:r>
              <a:rPr lang="en-US" dirty="0" err="1"/>
              <a:t>schoolsafety</a:t>
            </a:r>
            <a:r>
              <a:rPr lang="en-US" dirty="0"/>
              <a:t>/</a:t>
            </a:r>
          </a:p>
        </p:txBody>
      </p:sp>
      <p:sp>
        <p:nvSpPr>
          <p:cNvPr id="5" name="Rectangle 4">
            <a:extLst>
              <a:ext uri="{FF2B5EF4-FFF2-40B4-BE49-F238E27FC236}">
                <a16:creationId xmlns:a16="http://schemas.microsoft.com/office/drawing/2014/main" id="{F475E5CA-D9DD-4436-85A9-CA5E36863ECF}"/>
              </a:ext>
            </a:extLst>
          </p:cNvPr>
          <p:cNvSpPr/>
          <p:nvPr/>
        </p:nvSpPr>
        <p:spPr>
          <a:xfrm>
            <a:off x="942108" y="3474666"/>
            <a:ext cx="6338455" cy="369332"/>
          </a:xfrm>
          <a:prstGeom prst="rect">
            <a:avLst/>
          </a:prstGeom>
        </p:spPr>
        <p:txBody>
          <a:bodyPr wrap="square">
            <a:spAutoFit/>
          </a:bodyPr>
          <a:lstStyle/>
          <a:p>
            <a:r>
              <a:rPr lang="en-US" dirty="0">
                <a:hlinkClick r:id="rId3"/>
              </a:rPr>
              <a:t>https://docs.google.com/document/d/14SdbHbi08cbRdEL-3COyTBJB4BKsx32TgXIXer100B4/edit?usp=sharing</a:t>
            </a:r>
            <a:endParaRPr lang="en-US" dirty="0"/>
          </a:p>
          <a:p>
            <a:endParaRPr lang="en-US" dirty="0"/>
          </a:p>
        </p:txBody>
      </p:sp>
    </p:spTree>
    <p:extLst>
      <p:ext uri="{BB962C8B-B14F-4D97-AF65-F5344CB8AC3E}">
        <p14:creationId xmlns:p14="http://schemas.microsoft.com/office/powerpoint/2010/main" val="2388810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6BF947A-FC5C-4748-896A-DB4FB402A485}"/>
              </a:ext>
            </a:extLst>
          </p:cNvPr>
          <p:cNvSpPr>
            <a:spLocks noGrp="1"/>
          </p:cNvSpPr>
          <p:nvPr>
            <p:ph type="body" sz="quarter" idx="11"/>
          </p:nvPr>
        </p:nvSpPr>
        <p:spPr/>
        <p:txBody>
          <a:bodyPr/>
          <a:lstStyle/>
          <a:p>
            <a:r>
              <a:rPr lang="en-US" dirty="0"/>
              <a:t>Paragraph Revision: After</a:t>
            </a:r>
          </a:p>
        </p:txBody>
      </p:sp>
      <p:sp>
        <p:nvSpPr>
          <p:cNvPr id="11" name="Content Placeholder 10"/>
          <p:cNvSpPr>
            <a:spLocks noGrp="1"/>
          </p:cNvSpPr>
          <p:nvPr>
            <p:ph sz="quarter" idx="13"/>
          </p:nvPr>
        </p:nvSpPr>
        <p:spPr/>
        <p:txBody>
          <a:bodyPr>
            <a:normAutofit/>
          </a:bodyPr>
          <a:lstStyle/>
          <a:p>
            <a:pPr marL="0" indent="0">
              <a:buNone/>
            </a:pPr>
            <a:r>
              <a:rPr lang="en-US" dirty="0"/>
              <a:t>We contribute to the safety of school age children as they travel to and from school. To ensure their safety, we:</a:t>
            </a:r>
          </a:p>
          <a:p>
            <a:pPr marL="342900" indent="-342900">
              <a:buFont typeface="Arial" panose="020B0604020202020204" pitchFamily="34" charset="0"/>
              <a:buChar char="•"/>
            </a:pPr>
            <a:r>
              <a:rPr lang="en-US" dirty="0"/>
              <a:t>assign adult Crossing Guards at intersections </a:t>
            </a:r>
          </a:p>
          <a:p>
            <a:pPr marL="342900" indent="-342900">
              <a:buFont typeface="Arial" panose="020B0604020202020204" pitchFamily="34" charset="0"/>
              <a:buChar char="•"/>
            </a:pPr>
            <a:r>
              <a:rPr lang="en-US" dirty="0"/>
              <a:t>supervise student safety patrols and their adult advisors</a:t>
            </a:r>
          </a:p>
          <a:p>
            <a:pPr marL="342900" indent="-342900">
              <a:buFont typeface="Arial" panose="020B0604020202020204" pitchFamily="34" charset="0"/>
              <a:buChar char="•"/>
            </a:pPr>
            <a:r>
              <a:rPr lang="en-US" dirty="0"/>
              <a:t>provide educational presentations to schools and communities </a:t>
            </a:r>
          </a:p>
          <a:p>
            <a:pPr marL="342900" indent="-342900">
              <a:buFont typeface="Arial" panose="020B0604020202020204" pitchFamily="34" charset="0"/>
              <a:buChar char="•"/>
            </a:pPr>
            <a:r>
              <a:rPr lang="en-US" dirty="0"/>
              <a:t>train students and parents on pedestrian and bicycle safety </a:t>
            </a:r>
          </a:p>
          <a:p>
            <a:pPr marL="342900" indent="-342900">
              <a:buFont typeface="Arial" panose="020B0604020202020204" pitchFamily="34" charset="0"/>
              <a:buChar char="•"/>
            </a:pPr>
            <a:r>
              <a:rPr lang="en-US" dirty="0"/>
              <a:t>work with SJPD, school districts and administrators</a:t>
            </a:r>
          </a:p>
        </p:txBody>
      </p:sp>
    </p:spTree>
    <p:extLst>
      <p:ext uri="{BB962C8B-B14F-4D97-AF65-F5344CB8AC3E}">
        <p14:creationId xmlns:p14="http://schemas.microsoft.com/office/powerpoint/2010/main" val="718618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4A2A4-4FAD-2A4E-97DE-DA17D07E0B91}"/>
              </a:ext>
            </a:extLst>
          </p:cNvPr>
          <p:cNvSpPr>
            <a:spLocks noGrp="1"/>
          </p:cNvSpPr>
          <p:nvPr>
            <p:ph type="body" sz="quarter" idx="11"/>
          </p:nvPr>
        </p:nvSpPr>
        <p:spPr/>
        <p:txBody>
          <a:bodyPr/>
          <a:lstStyle/>
          <a:p>
            <a:r>
              <a:rPr lang="en-US" dirty="0"/>
              <a:t>Paragraph Revision: Compared</a:t>
            </a:r>
          </a:p>
        </p:txBody>
      </p:sp>
      <p:sp>
        <p:nvSpPr>
          <p:cNvPr id="11" name="Content Placeholder 10"/>
          <p:cNvSpPr>
            <a:spLocks noGrp="1"/>
          </p:cNvSpPr>
          <p:nvPr>
            <p:ph sz="quarter" idx="13"/>
          </p:nvPr>
        </p:nvSpPr>
        <p:spPr/>
        <p:txBody>
          <a:bodyPr>
            <a:noAutofit/>
          </a:bodyPr>
          <a:lstStyle/>
          <a:p>
            <a:r>
              <a:rPr lang="en-US" sz="1200" b="1" dirty="0"/>
              <a:t>BEFORE</a:t>
            </a:r>
            <a:r>
              <a:rPr lang="en-US" sz="1600" b="1" dirty="0"/>
              <a:t>:</a:t>
            </a:r>
          </a:p>
          <a:p>
            <a:r>
              <a:rPr lang="en-US" sz="1100" dirty="0"/>
              <a:t>The School Safety and Education Unit is responsible for contributing to the safety of school age children as they travel to and from school. This is accomplished by providing Adult Crossing Guards at designated intersections throughout the City, and providing training, guidance and supervision to the student safety patrols and their adult advisors. The Unit also provides safety education programs and presentations to area schools and at community events.  These presentations specifically address the topics of pedestrian and bicycle safety.  The Unit provides departmental liaison between the Police Department, school districts and administrators, and other mutually concerned groups and organizations.</a:t>
            </a:r>
            <a:endParaRPr lang="en-US" sz="1100" b="1" dirty="0"/>
          </a:p>
          <a:p>
            <a:pPr marL="0" indent="0">
              <a:buNone/>
            </a:pPr>
            <a:r>
              <a:rPr lang="en-US" sz="1200" b="1" dirty="0"/>
              <a:t>AFTER:</a:t>
            </a:r>
          </a:p>
          <a:p>
            <a:pPr marL="0" indent="0">
              <a:buNone/>
            </a:pPr>
            <a:r>
              <a:rPr lang="en-US" sz="1200" dirty="0"/>
              <a:t>We contribute to the safety of school age children as they travel to and from school. To ensure their safety, we:</a:t>
            </a:r>
          </a:p>
          <a:p>
            <a:pPr marL="171450" indent="-171450">
              <a:spcBef>
                <a:spcPts val="0"/>
              </a:spcBef>
              <a:buFont typeface="Arial" panose="020B0604020202020204" pitchFamily="34" charset="0"/>
              <a:buChar char="•"/>
            </a:pPr>
            <a:r>
              <a:rPr lang="en-US" sz="1200" dirty="0"/>
              <a:t>assign adult Crossing Guards at intersections </a:t>
            </a:r>
          </a:p>
          <a:p>
            <a:pPr marL="171450" indent="-171450">
              <a:spcBef>
                <a:spcPts val="0"/>
              </a:spcBef>
              <a:buFont typeface="Arial" panose="020B0604020202020204" pitchFamily="34" charset="0"/>
              <a:buChar char="•"/>
            </a:pPr>
            <a:r>
              <a:rPr lang="en-US" sz="1200" dirty="0"/>
              <a:t>supervise student safety patrols and their adult advisors</a:t>
            </a:r>
          </a:p>
          <a:p>
            <a:pPr marL="171450" indent="-171450">
              <a:spcBef>
                <a:spcPts val="0"/>
              </a:spcBef>
              <a:buFont typeface="Arial" panose="020B0604020202020204" pitchFamily="34" charset="0"/>
              <a:buChar char="•"/>
            </a:pPr>
            <a:r>
              <a:rPr lang="en-US" sz="1200" dirty="0"/>
              <a:t>provide educational presentations to schools and communities </a:t>
            </a:r>
          </a:p>
          <a:p>
            <a:pPr marL="171450" indent="-171450">
              <a:spcBef>
                <a:spcPts val="0"/>
              </a:spcBef>
              <a:buFont typeface="Arial" panose="020B0604020202020204" pitchFamily="34" charset="0"/>
              <a:buChar char="•"/>
            </a:pPr>
            <a:r>
              <a:rPr lang="en-US" sz="1200" dirty="0"/>
              <a:t>train students and parents on pedestrian and bicycle safety </a:t>
            </a:r>
          </a:p>
          <a:p>
            <a:pPr marL="171450" indent="-171450">
              <a:spcBef>
                <a:spcPts val="0"/>
              </a:spcBef>
              <a:buFont typeface="Arial" panose="020B0604020202020204" pitchFamily="34" charset="0"/>
              <a:buChar char="•"/>
            </a:pPr>
            <a:r>
              <a:rPr lang="en-US" sz="1200" dirty="0"/>
              <a:t>work with SJPD, school districts and administrators</a:t>
            </a:r>
          </a:p>
        </p:txBody>
      </p:sp>
    </p:spTree>
    <p:extLst>
      <p:ext uri="{BB962C8B-B14F-4D97-AF65-F5344CB8AC3E}">
        <p14:creationId xmlns:p14="http://schemas.microsoft.com/office/powerpoint/2010/main" val="3261544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8AF74F-2D51-4082-A8DA-9FE40C7B52AA}"/>
              </a:ext>
            </a:extLst>
          </p:cNvPr>
          <p:cNvSpPr>
            <a:spLocks noGrp="1"/>
          </p:cNvSpPr>
          <p:nvPr>
            <p:ph type="body" sz="quarter" idx="11"/>
          </p:nvPr>
        </p:nvSpPr>
        <p:spPr/>
        <p:txBody>
          <a:bodyPr/>
          <a:lstStyle/>
          <a:p>
            <a:r>
              <a:rPr lang="en-US" dirty="0"/>
              <a:t>Let’s Review A Page On Your Site!</a:t>
            </a:r>
          </a:p>
        </p:txBody>
      </p:sp>
      <p:sp>
        <p:nvSpPr>
          <p:cNvPr id="3" name="Text Placeholder 2">
            <a:extLst>
              <a:ext uri="{FF2B5EF4-FFF2-40B4-BE49-F238E27FC236}">
                <a16:creationId xmlns:a16="http://schemas.microsoft.com/office/drawing/2014/main" id="{4181716F-8ADE-4714-9707-8F76A6C4B752}"/>
              </a:ext>
            </a:extLst>
          </p:cNvPr>
          <p:cNvSpPr>
            <a:spLocks noGrp="1"/>
          </p:cNvSpPr>
          <p:nvPr>
            <p:ph type="body" sz="quarter" idx="12"/>
          </p:nvPr>
        </p:nvSpPr>
        <p:spPr/>
        <p:txBody>
          <a:bodyPr/>
          <a:lstStyle/>
          <a:p>
            <a:r>
              <a:rPr lang="en-US" cap="all" dirty="0"/>
              <a:t>DIGGING? CALL BLUE STAKE</a:t>
            </a:r>
          </a:p>
          <a:p>
            <a:endParaRPr lang="en-US" dirty="0"/>
          </a:p>
        </p:txBody>
      </p:sp>
      <p:sp>
        <p:nvSpPr>
          <p:cNvPr id="4" name="Content Placeholder 3">
            <a:extLst>
              <a:ext uri="{FF2B5EF4-FFF2-40B4-BE49-F238E27FC236}">
                <a16:creationId xmlns:a16="http://schemas.microsoft.com/office/drawing/2014/main" id="{964BFBC8-BB2A-4E39-ABD3-0588D06A9790}"/>
              </a:ext>
            </a:extLst>
          </p:cNvPr>
          <p:cNvSpPr>
            <a:spLocks noGrp="1"/>
          </p:cNvSpPr>
          <p:nvPr>
            <p:ph sz="quarter" idx="13"/>
          </p:nvPr>
        </p:nvSpPr>
        <p:spPr>
          <a:xfrm>
            <a:off x="407988" y="1163782"/>
            <a:ext cx="3561339" cy="3297093"/>
          </a:xfrm>
        </p:spPr>
        <p:txBody>
          <a:bodyPr>
            <a:normAutofit fontScale="92500" lnSpcReduction="10000"/>
          </a:bodyPr>
          <a:lstStyle/>
          <a:p>
            <a:endParaRPr lang="en-US" dirty="0">
              <a:solidFill>
                <a:srgbClr val="0070C0"/>
              </a:solidFill>
              <a:hlinkClick r:id="rId2">
                <a:extLst>
                  <a:ext uri="{A12FA001-AC4F-418D-AE19-62706E023703}">
                    <ahyp:hlinkClr xmlns:ahyp="http://schemas.microsoft.com/office/drawing/2018/hyperlinkcolor" val="tx"/>
                  </a:ext>
                </a:extLst>
              </a:hlinkClick>
            </a:endParaRPr>
          </a:p>
          <a:p>
            <a:r>
              <a:rPr lang="en-US" dirty="0">
                <a:solidFill>
                  <a:srgbClr val="0070C0"/>
                </a:solidFill>
                <a:hlinkClick r:id="rId2">
                  <a:extLst>
                    <a:ext uri="{A12FA001-AC4F-418D-AE19-62706E023703}">
                      <ahyp:hlinkClr xmlns:ahyp="http://schemas.microsoft.com/office/drawing/2018/hyperlinkcolor" val="tx"/>
                    </a:ext>
                  </a:extLst>
                </a:hlinkClick>
              </a:rPr>
              <a:t>https://www.goodyearaz.gov/residents/digging-call-blue-stake</a:t>
            </a:r>
            <a:endParaRPr lang="en-US" dirty="0">
              <a:solidFill>
                <a:srgbClr val="0070C0"/>
              </a:solidFill>
            </a:endParaRPr>
          </a:p>
          <a:p>
            <a:endParaRPr lang="en-US" dirty="0"/>
          </a:p>
          <a:p>
            <a:r>
              <a:rPr lang="en-US" dirty="0"/>
              <a:t>IS ANYONE </a:t>
            </a:r>
            <a:r>
              <a:rPr lang="en-US" u="sng" dirty="0"/>
              <a:t>ACTUALLY</a:t>
            </a:r>
            <a:r>
              <a:rPr lang="en-US" dirty="0"/>
              <a:t> READING THIS?</a:t>
            </a:r>
          </a:p>
          <a:p>
            <a:r>
              <a:rPr lang="en-US" dirty="0"/>
              <a:t>What needs to be directly at the top of this page under the Page Title?</a:t>
            </a:r>
          </a:p>
        </p:txBody>
      </p:sp>
      <p:pic>
        <p:nvPicPr>
          <p:cNvPr id="5" name="Picture 4">
            <a:extLst>
              <a:ext uri="{FF2B5EF4-FFF2-40B4-BE49-F238E27FC236}">
                <a16:creationId xmlns:a16="http://schemas.microsoft.com/office/drawing/2014/main" id="{CC13964B-A2DB-42CB-850C-615AFEDC5955}"/>
              </a:ext>
            </a:extLst>
          </p:cNvPr>
          <p:cNvPicPr>
            <a:picLocks noChangeAspect="1"/>
          </p:cNvPicPr>
          <p:nvPr/>
        </p:nvPicPr>
        <p:blipFill>
          <a:blip r:embed="rId3"/>
          <a:stretch>
            <a:fillRect/>
          </a:stretch>
        </p:blipFill>
        <p:spPr>
          <a:xfrm>
            <a:off x="4326781" y="875285"/>
            <a:ext cx="4644037" cy="4191317"/>
          </a:xfrm>
          <a:prstGeom prst="rect">
            <a:avLst/>
          </a:prstGeom>
        </p:spPr>
      </p:pic>
      <p:cxnSp>
        <p:nvCxnSpPr>
          <p:cNvPr id="7" name="Straight Arrow Connector 6">
            <a:extLst>
              <a:ext uri="{FF2B5EF4-FFF2-40B4-BE49-F238E27FC236}">
                <a16:creationId xmlns:a16="http://schemas.microsoft.com/office/drawing/2014/main" id="{FF21E379-4D61-4153-A6ED-59B3E707EFC9}"/>
              </a:ext>
            </a:extLst>
          </p:cNvPr>
          <p:cNvCxnSpPr>
            <a:cxnSpLocks/>
          </p:cNvCxnSpPr>
          <p:nvPr/>
        </p:nvCxnSpPr>
        <p:spPr>
          <a:xfrm flipV="1">
            <a:off x="3657600" y="1980488"/>
            <a:ext cx="2029691" cy="20650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6563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912F8480-E869-9949-8148-0D4419697608}"/>
              </a:ext>
            </a:extLst>
          </p:cNvPr>
          <p:cNvSpPr>
            <a:spLocks noGrp="1"/>
          </p:cNvSpPr>
          <p:nvPr>
            <p:ph type="body" sz="quarter" idx="11"/>
          </p:nvPr>
        </p:nvSpPr>
        <p:spPr/>
        <p:txBody>
          <a:bodyPr/>
          <a:lstStyle/>
          <a:p>
            <a:r>
              <a:rPr lang="en-US" dirty="0"/>
              <a:t>Your Customers Want to Interact With You Online!</a:t>
            </a:r>
          </a:p>
        </p:txBody>
      </p:sp>
      <p:sp>
        <p:nvSpPr>
          <p:cNvPr id="11" name="Content Placeholder 10"/>
          <p:cNvSpPr>
            <a:spLocks noGrp="1"/>
          </p:cNvSpPr>
          <p:nvPr>
            <p:ph sz="quarter" idx="13"/>
          </p:nvPr>
        </p:nvSpPr>
        <p:spPr/>
        <p:txBody>
          <a:bodyPr numCol="2">
            <a:normAutofit fontScale="70000" lnSpcReduction="20000"/>
          </a:bodyPr>
          <a:lstStyle/>
          <a:p>
            <a:pPr>
              <a:lnSpc>
                <a:spcPct val="120000"/>
              </a:lnSpc>
              <a:spcBef>
                <a:spcPts val="0"/>
              </a:spcBef>
              <a:spcAft>
                <a:spcPts val="0"/>
              </a:spcAft>
            </a:pPr>
            <a:r>
              <a:rPr lang="en-US" dirty="0"/>
              <a:t>Clothing Stores:</a:t>
            </a:r>
          </a:p>
          <a:p>
            <a:pPr marL="342900" indent="-342900">
              <a:lnSpc>
                <a:spcPct val="120000"/>
              </a:lnSpc>
              <a:spcBef>
                <a:spcPts val="0"/>
              </a:spcBef>
              <a:spcAft>
                <a:spcPts val="0"/>
              </a:spcAft>
              <a:buFont typeface="Arial" panose="020B0604020202020204" pitchFamily="34" charset="0"/>
              <a:buChar char="•"/>
            </a:pPr>
            <a:r>
              <a:rPr lang="en-US" dirty="0"/>
              <a:t>Abby Z</a:t>
            </a:r>
          </a:p>
          <a:p>
            <a:pPr marL="342900" indent="-342900">
              <a:lnSpc>
                <a:spcPct val="120000"/>
              </a:lnSpc>
              <a:spcBef>
                <a:spcPts val="0"/>
              </a:spcBef>
              <a:spcAft>
                <a:spcPts val="0"/>
              </a:spcAft>
              <a:buFont typeface="Arial" panose="020B0604020202020204" pitchFamily="34" charset="0"/>
              <a:buChar char="•"/>
            </a:pPr>
            <a:r>
              <a:rPr lang="en-US" dirty="0"/>
              <a:t>Anchor Blue</a:t>
            </a:r>
          </a:p>
          <a:p>
            <a:pPr marL="342900" indent="-342900">
              <a:lnSpc>
                <a:spcPct val="120000"/>
              </a:lnSpc>
              <a:spcBef>
                <a:spcPts val="0"/>
              </a:spcBef>
              <a:spcAft>
                <a:spcPts val="0"/>
              </a:spcAft>
              <a:buFont typeface="Arial" panose="020B0604020202020204" pitchFamily="34" charset="0"/>
              <a:buChar char="•"/>
            </a:pPr>
            <a:r>
              <a:rPr lang="en-US" dirty="0"/>
              <a:t>Anderson-Little</a:t>
            </a:r>
          </a:p>
          <a:p>
            <a:pPr marL="342900" indent="-342900">
              <a:lnSpc>
                <a:spcPct val="120000"/>
              </a:lnSpc>
              <a:spcBef>
                <a:spcPts val="0"/>
              </a:spcBef>
              <a:spcAft>
                <a:spcPts val="0"/>
              </a:spcAft>
              <a:buFont typeface="Arial" panose="020B0604020202020204" pitchFamily="34" charset="0"/>
              <a:buChar char="•"/>
            </a:pPr>
            <a:r>
              <a:rPr lang="en-US" dirty="0"/>
              <a:t>DEB</a:t>
            </a:r>
          </a:p>
          <a:p>
            <a:pPr marL="342900" indent="-342900">
              <a:lnSpc>
                <a:spcPct val="120000"/>
              </a:lnSpc>
              <a:spcBef>
                <a:spcPts val="0"/>
              </a:spcBef>
              <a:spcAft>
                <a:spcPts val="0"/>
              </a:spcAft>
              <a:buFont typeface="Arial" panose="020B0604020202020204" pitchFamily="34" charset="0"/>
              <a:buChar char="•"/>
            </a:pPr>
            <a:r>
              <a:rPr lang="en-US" dirty="0"/>
              <a:t>Delia’s</a:t>
            </a:r>
          </a:p>
          <a:p>
            <a:pPr marL="342900" indent="-342900">
              <a:lnSpc>
                <a:spcPct val="120000"/>
              </a:lnSpc>
              <a:spcBef>
                <a:spcPts val="0"/>
              </a:spcBef>
              <a:spcAft>
                <a:spcPts val="0"/>
              </a:spcAft>
              <a:buFont typeface="Arial" panose="020B0604020202020204" pitchFamily="34" charset="0"/>
              <a:buChar char="•"/>
            </a:pPr>
            <a:r>
              <a:rPr lang="en-US" dirty="0"/>
              <a:t>Fashion Bug</a:t>
            </a:r>
          </a:p>
          <a:p>
            <a:pPr marL="342900" indent="-342900">
              <a:lnSpc>
                <a:spcPct val="120000"/>
              </a:lnSpc>
              <a:spcBef>
                <a:spcPts val="0"/>
              </a:spcBef>
              <a:spcAft>
                <a:spcPts val="0"/>
              </a:spcAft>
              <a:buFont typeface="Arial" panose="020B0604020202020204" pitchFamily="34" charset="0"/>
              <a:buChar char="•"/>
            </a:pPr>
            <a:r>
              <a:rPr lang="en-US" dirty="0"/>
              <a:t>Florsheim</a:t>
            </a:r>
          </a:p>
          <a:p>
            <a:pPr marL="342900" indent="-342900">
              <a:lnSpc>
                <a:spcPct val="120000"/>
              </a:lnSpc>
              <a:spcBef>
                <a:spcPts val="0"/>
              </a:spcBef>
              <a:spcAft>
                <a:spcPts val="0"/>
              </a:spcAft>
              <a:buFont typeface="Arial" panose="020B0604020202020204" pitchFamily="34" charset="0"/>
              <a:buChar char="•"/>
            </a:pPr>
            <a:r>
              <a:rPr lang="en-US" dirty="0"/>
              <a:t>Gottschalks</a:t>
            </a:r>
          </a:p>
          <a:p>
            <a:pPr marL="342900" indent="-342900">
              <a:lnSpc>
                <a:spcPct val="120000"/>
              </a:lnSpc>
              <a:spcBef>
                <a:spcPts val="0"/>
              </a:spcBef>
              <a:spcAft>
                <a:spcPts val="0"/>
              </a:spcAft>
              <a:buFont typeface="Arial" panose="020B0604020202020204" pitchFamily="34" charset="0"/>
              <a:buChar char="•"/>
            </a:pPr>
            <a:r>
              <a:rPr lang="en-US" dirty="0"/>
              <a:t>Harold’s</a:t>
            </a:r>
          </a:p>
          <a:p>
            <a:pPr marL="342900" indent="-342900">
              <a:lnSpc>
                <a:spcPct val="120000"/>
              </a:lnSpc>
              <a:spcBef>
                <a:spcPts val="0"/>
              </a:spcBef>
              <a:spcAft>
                <a:spcPts val="0"/>
              </a:spcAft>
              <a:buFont typeface="Arial" panose="020B0604020202020204" pitchFamily="34" charset="0"/>
              <a:buChar char="•"/>
            </a:pPr>
            <a:r>
              <a:rPr lang="en-US" dirty="0"/>
              <a:t>The Limited</a:t>
            </a:r>
          </a:p>
          <a:p>
            <a:pPr marL="342900" indent="-342900">
              <a:lnSpc>
                <a:spcPct val="120000"/>
              </a:lnSpc>
              <a:spcBef>
                <a:spcPts val="0"/>
              </a:spcBef>
              <a:spcAft>
                <a:spcPts val="0"/>
              </a:spcAft>
              <a:buFont typeface="Arial" panose="020B0604020202020204" pitchFamily="34" charset="0"/>
              <a:buChar char="•"/>
            </a:pPr>
            <a:r>
              <a:rPr lang="en-US" dirty="0"/>
              <a:t>Martin &amp; </a:t>
            </a:r>
            <a:r>
              <a:rPr lang="en-US" dirty="0" err="1"/>
              <a:t>Osa</a:t>
            </a:r>
            <a:endParaRPr lang="en-US" dirty="0"/>
          </a:p>
          <a:p>
            <a:pPr marL="342900" indent="-342900">
              <a:lnSpc>
                <a:spcPct val="120000"/>
              </a:lnSpc>
              <a:spcBef>
                <a:spcPts val="0"/>
              </a:spcBef>
              <a:spcAft>
                <a:spcPts val="0"/>
              </a:spcAft>
              <a:buFont typeface="Arial" panose="020B0604020202020204" pitchFamily="34" charset="0"/>
              <a:buChar char="•"/>
            </a:pPr>
            <a:r>
              <a:rPr lang="en-US" dirty="0"/>
              <a:t>Mervyn’s</a:t>
            </a:r>
          </a:p>
          <a:p>
            <a:pPr marL="342900" indent="-342900">
              <a:lnSpc>
                <a:spcPct val="120000"/>
              </a:lnSpc>
              <a:spcBef>
                <a:spcPts val="0"/>
              </a:spcBef>
              <a:spcAft>
                <a:spcPts val="0"/>
              </a:spcAft>
              <a:buFont typeface="Arial" panose="020B0604020202020204" pitchFamily="34" charset="0"/>
              <a:buChar char="•"/>
            </a:pPr>
            <a:r>
              <a:rPr lang="en-US" dirty="0"/>
              <a:t>Miller’s Outpost</a:t>
            </a:r>
          </a:p>
          <a:p>
            <a:pPr marL="342900" indent="-342900">
              <a:lnSpc>
                <a:spcPct val="120000"/>
              </a:lnSpc>
              <a:spcBef>
                <a:spcPts val="0"/>
              </a:spcBef>
              <a:spcAft>
                <a:spcPts val="0"/>
              </a:spcAft>
              <a:buFont typeface="Arial" panose="020B0604020202020204" pitchFamily="34" charset="0"/>
              <a:buChar char="•"/>
            </a:pPr>
            <a:r>
              <a:rPr lang="en-US" dirty="0" err="1"/>
              <a:t>Ruehl</a:t>
            </a:r>
            <a:r>
              <a:rPr lang="en-US" dirty="0"/>
              <a:t> No. 925</a:t>
            </a:r>
          </a:p>
          <a:p>
            <a:pPr marL="342900" indent="-342900">
              <a:lnSpc>
                <a:spcPct val="120000"/>
              </a:lnSpc>
              <a:spcBef>
                <a:spcPts val="0"/>
              </a:spcBef>
              <a:spcAft>
                <a:spcPts val="0"/>
              </a:spcAft>
              <a:buFont typeface="Arial" panose="020B0604020202020204" pitchFamily="34" charset="0"/>
              <a:buChar char="•"/>
            </a:pPr>
            <a:r>
              <a:rPr lang="en-US" dirty="0">
                <a:hlinkClick r:id="rId3"/>
              </a:rPr>
              <a:t>99 department stores</a:t>
            </a:r>
            <a:r>
              <a:rPr lang="en-US" dirty="0"/>
              <a:t> have become part of Macy’s Inc over the years</a:t>
            </a:r>
          </a:p>
          <a:p>
            <a:pPr>
              <a:lnSpc>
                <a:spcPct val="120000"/>
              </a:lnSpc>
              <a:spcBef>
                <a:spcPts val="0"/>
              </a:spcBef>
              <a:spcAft>
                <a:spcPts val="0"/>
              </a:spcAft>
            </a:pPr>
            <a:endParaRPr lang="en-US" dirty="0"/>
          </a:p>
          <a:p>
            <a:pPr>
              <a:lnSpc>
                <a:spcPct val="120000"/>
              </a:lnSpc>
              <a:spcBef>
                <a:spcPts val="0"/>
              </a:spcBef>
              <a:spcAft>
                <a:spcPts val="0"/>
              </a:spcAft>
            </a:pPr>
            <a:r>
              <a:rPr lang="en-US" dirty="0"/>
              <a:t>Book Stores:</a:t>
            </a:r>
          </a:p>
          <a:p>
            <a:pPr marL="342900" indent="-342900">
              <a:lnSpc>
                <a:spcPct val="120000"/>
              </a:lnSpc>
              <a:spcBef>
                <a:spcPts val="0"/>
              </a:spcBef>
              <a:spcAft>
                <a:spcPts val="0"/>
              </a:spcAft>
              <a:buFont typeface="Arial" panose="020B0604020202020204" pitchFamily="34" charset="0"/>
              <a:buChar char="•"/>
            </a:pPr>
            <a:r>
              <a:rPr lang="en-US" dirty="0"/>
              <a:t>Waldenbooks</a:t>
            </a:r>
          </a:p>
          <a:p>
            <a:pPr marL="342900" indent="-342900">
              <a:lnSpc>
                <a:spcPct val="120000"/>
              </a:lnSpc>
              <a:spcBef>
                <a:spcPts val="0"/>
              </a:spcBef>
              <a:spcAft>
                <a:spcPts val="0"/>
              </a:spcAft>
              <a:buFont typeface="Arial" panose="020B0604020202020204" pitchFamily="34" charset="0"/>
              <a:buChar char="•"/>
            </a:pPr>
            <a:r>
              <a:rPr lang="en-US" dirty="0"/>
              <a:t>Crown Books</a:t>
            </a:r>
          </a:p>
          <a:p>
            <a:pPr marL="342900" indent="-342900">
              <a:lnSpc>
                <a:spcPct val="120000"/>
              </a:lnSpc>
              <a:spcBef>
                <a:spcPts val="0"/>
              </a:spcBef>
              <a:spcAft>
                <a:spcPts val="0"/>
              </a:spcAft>
              <a:buFont typeface="Arial" panose="020B0604020202020204" pitchFamily="34" charset="0"/>
              <a:buChar char="•"/>
            </a:pPr>
            <a:r>
              <a:rPr lang="en-US" dirty="0"/>
              <a:t>Borders</a:t>
            </a:r>
          </a:p>
          <a:p>
            <a:pPr marL="342900" indent="-342900">
              <a:lnSpc>
                <a:spcPct val="120000"/>
              </a:lnSpc>
              <a:spcBef>
                <a:spcPts val="0"/>
              </a:spcBef>
              <a:spcAft>
                <a:spcPts val="0"/>
              </a:spcAft>
              <a:buFont typeface="Arial" panose="020B0604020202020204" pitchFamily="34" charset="0"/>
              <a:buChar char="•"/>
            </a:pPr>
            <a:r>
              <a:rPr lang="en-US" dirty="0"/>
              <a:t>Zondervan Bookstores</a:t>
            </a:r>
          </a:p>
          <a:p>
            <a:pPr marL="342900" indent="-342900">
              <a:lnSpc>
                <a:spcPct val="120000"/>
              </a:lnSpc>
              <a:spcBef>
                <a:spcPts val="0"/>
              </a:spcBef>
              <a:spcAft>
                <a:spcPts val="0"/>
              </a:spcAft>
              <a:buFont typeface="Arial" panose="020B0604020202020204" pitchFamily="34" charset="0"/>
              <a:buChar char="•"/>
            </a:pPr>
            <a:r>
              <a:rPr lang="en-US" dirty="0" err="1"/>
              <a:t>Bookland</a:t>
            </a:r>
            <a:r>
              <a:rPr lang="en-US" dirty="0"/>
              <a:t> Stores</a:t>
            </a:r>
          </a:p>
          <a:p>
            <a:pPr marL="342900" indent="-342900">
              <a:lnSpc>
                <a:spcPct val="120000"/>
              </a:lnSpc>
              <a:spcBef>
                <a:spcPts val="0"/>
              </a:spcBef>
              <a:spcAft>
                <a:spcPts val="0"/>
              </a:spcAft>
              <a:buFont typeface="Arial" panose="020B0604020202020204" pitchFamily="34" charset="0"/>
              <a:buChar char="•"/>
            </a:pPr>
            <a:r>
              <a:rPr lang="en-US" dirty="0"/>
              <a:t>Encore Books</a:t>
            </a:r>
          </a:p>
          <a:p>
            <a:pPr marL="342900" indent="-342900">
              <a:lnSpc>
                <a:spcPct val="120000"/>
              </a:lnSpc>
              <a:spcBef>
                <a:spcPts val="0"/>
              </a:spcBef>
              <a:spcAft>
                <a:spcPts val="0"/>
              </a:spcAft>
              <a:buFont typeface="Arial" panose="020B0604020202020204" pitchFamily="34" charset="0"/>
              <a:buChar char="•"/>
            </a:pPr>
            <a:r>
              <a:rPr lang="en-US" dirty="0"/>
              <a:t>Lauriat's</a:t>
            </a:r>
          </a:p>
          <a:p>
            <a:pPr marL="342900" indent="-342900">
              <a:lnSpc>
                <a:spcPct val="120000"/>
              </a:lnSpc>
              <a:spcBef>
                <a:spcPts val="0"/>
              </a:spcBef>
              <a:spcAft>
                <a:spcPts val="0"/>
              </a:spcAft>
              <a:buFont typeface="Arial" panose="020B0604020202020204" pitchFamily="34" charset="0"/>
              <a:buChar char="•"/>
            </a:pPr>
            <a:r>
              <a:rPr lang="en-US" dirty="0"/>
              <a:t>Kroch's &amp; Brentano's</a:t>
            </a:r>
          </a:p>
          <a:p>
            <a:pPr marL="342900" indent="-342900">
              <a:lnSpc>
                <a:spcPct val="120000"/>
              </a:lnSpc>
              <a:spcBef>
                <a:spcPts val="0"/>
              </a:spcBef>
              <a:spcAft>
                <a:spcPts val="0"/>
              </a:spcAft>
              <a:buFont typeface="Arial" panose="020B0604020202020204" pitchFamily="34" charset="0"/>
              <a:buChar char="•"/>
            </a:pPr>
            <a:r>
              <a:rPr lang="en-US" dirty="0"/>
              <a:t>Tower Books</a:t>
            </a:r>
          </a:p>
        </p:txBody>
      </p:sp>
      <p:sp>
        <p:nvSpPr>
          <p:cNvPr id="2" name="Rectangle 1">
            <a:extLst>
              <a:ext uri="{FF2B5EF4-FFF2-40B4-BE49-F238E27FC236}">
                <a16:creationId xmlns:a16="http://schemas.microsoft.com/office/drawing/2014/main" id="{440CB958-359F-4262-881D-011CB7FD27F6}"/>
              </a:ext>
            </a:extLst>
          </p:cNvPr>
          <p:cNvSpPr/>
          <p:nvPr/>
        </p:nvSpPr>
        <p:spPr>
          <a:xfrm>
            <a:off x="7183102" y="3979718"/>
            <a:ext cx="1535595" cy="900246"/>
          </a:xfrm>
          <a:prstGeom prst="rect">
            <a:avLst/>
          </a:prstGeom>
        </p:spPr>
        <p:txBody>
          <a:bodyPr wrap="square">
            <a:spAutoFit/>
          </a:bodyPr>
          <a:lstStyle/>
          <a:p>
            <a:r>
              <a:rPr lang="en-US" sz="750" dirty="0"/>
              <a:t>Sources:</a:t>
            </a:r>
          </a:p>
          <a:p>
            <a:pPr marL="128588" indent="-128588">
              <a:buFont typeface="Arial" panose="020B0604020202020204" pitchFamily="34" charset="0"/>
              <a:buChar char="•"/>
            </a:pPr>
            <a:r>
              <a:rPr lang="en-US" sz="750" dirty="0"/>
              <a:t> </a:t>
            </a:r>
            <a:r>
              <a:rPr lang="en-US" sz="750" dirty="0">
                <a:hlinkClick r:id="rId4"/>
              </a:rPr>
              <a:t>Wikipedia</a:t>
            </a:r>
            <a:r>
              <a:rPr lang="en-US" sz="750" dirty="0"/>
              <a:t>, clothing chains that have closed since 2008</a:t>
            </a:r>
          </a:p>
          <a:p>
            <a:pPr marL="128588" indent="-128588">
              <a:buFont typeface="Arial" panose="020B0604020202020204" pitchFamily="34" charset="0"/>
              <a:buChar char="•"/>
            </a:pPr>
            <a:r>
              <a:rPr lang="en-US" sz="750" dirty="0">
                <a:hlinkClick r:id="rId5"/>
              </a:rPr>
              <a:t>Publishers Weekly</a:t>
            </a:r>
            <a:r>
              <a:rPr lang="en-US" sz="750" dirty="0"/>
              <a:t>, chains from 1991 that closed by 2011</a:t>
            </a:r>
          </a:p>
        </p:txBody>
      </p:sp>
    </p:spTree>
    <p:extLst>
      <p:ext uri="{BB962C8B-B14F-4D97-AF65-F5344CB8AC3E}">
        <p14:creationId xmlns:p14="http://schemas.microsoft.com/office/powerpoint/2010/main" val="2024190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55DA0B-87ED-4152-B451-8C4603D80044}"/>
              </a:ext>
            </a:extLst>
          </p:cNvPr>
          <p:cNvSpPr>
            <a:spLocks noGrp="1"/>
          </p:cNvSpPr>
          <p:nvPr>
            <p:ph type="body" sz="quarter" idx="11"/>
          </p:nvPr>
        </p:nvSpPr>
        <p:spPr/>
        <p:txBody>
          <a:bodyPr/>
          <a:lstStyle/>
          <a:p>
            <a:r>
              <a:rPr lang="en-US" dirty="0"/>
              <a:t>Use The Components Of The CMS Correctly!</a:t>
            </a:r>
          </a:p>
        </p:txBody>
      </p:sp>
      <p:sp>
        <p:nvSpPr>
          <p:cNvPr id="4" name="Content Placeholder 3">
            <a:extLst>
              <a:ext uri="{FF2B5EF4-FFF2-40B4-BE49-F238E27FC236}">
                <a16:creationId xmlns:a16="http://schemas.microsoft.com/office/drawing/2014/main" id="{FC8277A5-72BE-4BE6-8E80-055464DE4250}"/>
              </a:ext>
            </a:extLst>
          </p:cNvPr>
          <p:cNvSpPr>
            <a:spLocks noGrp="1"/>
          </p:cNvSpPr>
          <p:nvPr>
            <p:ph sz="quarter" idx="13"/>
          </p:nvPr>
        </p:nvSpPr>
        <p:spPr/>
        <p:txBody>
          <a:bodyPr/>
          <a:lstStyle/>
          <a:p>
            <a:pPr marL="342900" indent="-342900">
              <a:buFont typeface="Arial" panose="020B0604020202020204" pitchFamily="34" charset="0"/>
              <a:buChar char="•"/>
            </a:pPr>
            <a:r>
              <a:rPr lang="en-US" dirty="0"/>
              <a:t>All Components are “Shared”</a:t>
            </a:r>
          </a:p>
          <a:p>
            <a:pPr marL="342900" indent="-342900">
              <a:buFont typeface="Arial" panose="020B0604020202020204" pitchFamily="34" charset="0"/>
              <a:buChar char="•"/>
            </a:pPr>
            <a:r>
              <a:rPr lang="en-US" dirty="0"/>
              <a:t>All Components have an organizational structure</a:t>
            </a:r>
          </a:p>
          <a:p>
            <a:pPr marL="857250" lvl="1" indent="-342900"/>
            <a:r>
              <a:rPr lang="en-US" dirty="0"/>
              <a:t>Pages – Easy! Sub pages of Sub Pages “Tree Structure”</a:t>
            </a:r>
          </a:p>
          <a:p>
            <a:pPr marL="857250" lvl="1" indent="-342900"/>
            <a:r>
              <a:rPr lang="en-US" dirty="0"/>
              <a:t>Images- Folder Structure</a:t>
            </a:r>
          </a:p>
          <a:p>
            <a:pPr marL="857250" lvl="1" indent="-342900"/>
            <a:r>
              <a:rPr lang="en-US" dirty="0"/>
              <a:t>Documents- Folder Structure (this is useful to your Site Visitor too!)</a:t>
            </a:r>
          </a:p>
          <a:p>
            <a:pPr marL="857250" lvl="1" indent="-342900"/>
            <a:r>
              <a:rPr lang="en-US" dirty="0"/>
              <a:t>All other Components use “Categories” </a:t>
            </a:r>
          </a:p>
          <a:p>
            <a:pPr marL="1200150" lvl="2" indent="-342900"/>
            <a:r>
              <a:rPr lang="en-US" dirty="0"/>
              <a:t>Categories, Categories, Categories- Use Categories to organize your content</a:t>
            </a:r>
          </a:p>
          <a:p>
            <a:pPr marL="857250" lvl="1" indent="-342900"/>
            <a:r>
              <a:rPr lang="en-US" dirty="0"/>
              <a:t>Widgets display content based upon what Category it belongs to!</a:t>
            </a:r>
          </a:p>
        </p:txBody>
      </p:sp>
    </p:spTree>
    <p:extLst>
      <p:ext uri="{BB962C8B-B14F-4D97-AF65-F5344CB8AC3E}">
        <p14:creationId xmlns:p14="http://schemas.microsoft.com/office/powerpoint/2010/main" val="477439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B1DBFA-98F7-DA49-9BC0-16A6A8C9B162}"/>
              </a:ext>
            </a:extLst>
          </p:cNvPr>
          <p:cNvSpPr>
            <a:spLocks noGrp="1"/>
          </p:cNvSpPr>
          <p:nvPr>
            <p:ph type="body" sz="quarter" idx="11"/>
          </p:nvPr>
        </p:nvSpPr>
        <p:spPr/>
        <p:txBody>
          <a:bodyPr/>
          <a:lstStyle/>
          <a:p>
            <a:r>
              <a:rPr lang="en-US" dirty="0"/>
              <a:t>Successful Content</a:t>
            </a:r>
          </a:p>
        </p:txBody>
      </p:sp>
      <p:sp>
        <p:nvSpPr>
          <p:cNvPr id="11" name="Content Placeholder 10"/>
          <p:cNvSpPr>
            <a:spLocks noGrp="1"/>
          </p:cNvSpPr>
          <p:nvPr>
            <p:ph sz="quarter" idx="13"/>
          </p:nvPr>
        </p:nvSpPr>
        <p:spPr/>
        <p:txBody>
          <a:bodyPr/>
          <a:lstStyle/>
          <a:p>
            <a:pPr marL="342900" indent="-342900">
              <a:buFont typeface="Arial" panose="020B0604020202020204" pitchFamily="34" charset="0"/>
              <a:buChar char="•"/>
            </a:pPr>
            <a:r>
              <a:rPr lang="en-US" dirty="0"/>
              <a:t>Planned</a:t>
            </a:r>
          </a:p>
          <a:p>
            <a:pPr marL="342900" indent="-342900">
              <a:buFont typeface="Arial" panose="020B0604020202020204" pitchFamily="34" charset="0"/>
              <a:buChar char="•"/>
            </a:pPr>
            <a:r>
              <a:rPr lang="en-US" dirty="0"/>
              <a:t>Coordinated</a:t>
            </a:r>
          </a:p>
          <a:p>
            <a:pPr marL="342900" indent="-342900">
              <a:buFont typeface="Arial" panose="020B0604020202020204" pitchFamily="34" charset="0"/>
              <a:buChar char="•"/>
            </a:pPr>
            <a:r>
              <a:rPr lang="en-US" dirty="0"/>
              <a:t>Reviewed</a:t>
            </a:r>
          </a:p>
          <a:p>
            <a:pPr marL="342900" indent="-342900">
              <a:buFont typeface="Arial" panose="020B0604020202020204" pitchFamily="34" charset="0"/>
              <a:buChar char="•"/>
            </a:pPr>
            <a:r>
              <a:rPr lang="en-US" dirty="0"/>
              <a:t>Managed</a:t>
            </a:r>
          </a:p>
          <a:p>
            <a:pPr marL="342900" indent="-342900">
              <a:buFont typeface="Arial" panose="020B0604020202020204" pitchFamily="34" charset="0"/>
              <a:buChar char="•"/>
            </a:pPr>
            <a:r>
              <a:rPr lang="en-US" dirty="0"/>
              <a:t>Maintained</a:t>
            </a:r>
          </a:p>
          <a:p>
            <a:pPr marL="342900" indent="-342900">
              <a:buFont typeface="Arial" panose="020B0604020202020204" pitchFamily="34" charset="0"/>
              <a:buChar char="•"/>
            </a:pPr>
            <a:r>
              <a:rPr lang="en-US" dirty="0"/>
              <a:t>Removed</a:t>
            </a:r>
          </a:p>
        </p:txBody>
      </p:sp>
      <p:pic>
        <p:nvPicPr>
          <p:cNvPr id="9226" name="Picture 10" descr="Image result for calendar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50413" y="1218722"/>
            <a:ext cx="1332885" cy="999664"/>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Image result for working together 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28260" y="1291622"/>
            <a:ext cx="962563" cy="962563"/>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Image result for review png"/>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3250413" y="2559427"/>
            <a:ext cx="1642601" cy="979002"/>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Image result for manage png"/>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5508899" y="2571750"/>
            <a:ext cx="1537275" cy="809471"/>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descr="Image result for car maintenance png"/>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3652680" y="4101927"/>
            <a:ext cx="2282082" cy="613463"/>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Image result for trash can 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679068" y="3739771"/>
            <a:ext cx="734211" cy="9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4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2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E13668-5182-214A-83F4-6D3B08C23C84}"/>
              </a:ext>
            </a:extLst>
          </p:cNvPr>
          <p:cNvSpPr>
            <a:spLocks noGrp="1"/>
          </p:cNvSpPr>
          <p:nvPr>
            <p:ph type="body" sz="quarter" idx="11"/>
          </p:nvPr>
        </p:nvSpPr>
        <p:spPr/>
        <p:txBody>
          <a:bodyPr/>
          <a:lstStyle/>
          <a:p>
            <a:r>
              <a:rPr lang="en-US" dirty="0"/>
              <a:t>Helpful Tips</a:t>
            </a:r>
          </a:p>
        </p:txBody>
      </p:sp>
      <p:sp>
        <p:nvSpPr>
          <p:cNvPr id="11" name="Content Placeholder 10"/>
          <p:cNvSpPr>
            <a:spLocks noGrp="1"/>
          </p:cNvSpPr>
          <p:nvPr>
            <p:ph sz="quarter" idx="13"/>
          </p:nvPr>
        </p:nvSpPr>
        <p:spPr/>
        <p:txBody>
          <a:bodyPr>
            <a:normAutofit fontScale="85000" lnSpcReduction="20000"/>
          </a:bodyPr>
          <a:lstStyle/>
          <a:p>
            <a:pPr marL="0" indent="0">
              <a:buNone/>
            </a:pPr>
            <a:r>
              <a:rPr lang="en-US" b="1" dirty="0"/>
              <a:t>Organizing successful content:</a:t>
            </a:r>
          </a:p>
          <a:p>
            <a:pPr marL="342900" indent="-342900">
              <a:buFont typeface="Arial" panose="020B0604020202020204" pitchFamily="34" charset="0"/>
              <a:buChar char="•"/>
            </a:pPr>
            <a:r>
              <a:rPr lang="en-US" dirty="0"/>
              <a:t>Focus on what you want your visitors to know</a:t>
            </a:r>
          </a:p>
          <a:p>
            <a:pPr marL="342900" indent="-342900">
              <a:buFont typeface="Arial" panose="020B0604020202020204" pitchFamily="34" charset="0"/>
              <a:buChar char="•"/>
            </a:pPr>
            <a:r>
              <a:rPr lang="en-US" dirty="0"/>
              <a:t>Put the most important information at the top</a:t>
            </a:r>
          </a:p>
          <a:p>
            <a:pPr marL="342900" indent="-342900">
              <a:buFont typeface="Arial" panose="020B0604020202020204" pitchFamily="34" charset="0"/>
              <a:buChar char="•"/>
            </a:pPr>
            <a:r>
              <a:rPr lang="en-US" dirty="0"/>
              <a:t>Break up information with useful headings</a:t>
            </a:r>
          </a:p>
          <a:p>
            <a:endParaRPr lang="en-US" dirty="0"/>
          </a:p>
          <a:p>
            <a:pPr marL="0" indent="0">
              <a:buNone/>
            </a:pPr>
            <a:r>
              <a:rPr lang="en-US" b="1" dirty="0"/>
              <a:t>Writing successful content:</a:t>
            </a:r>
          </a:p>
          <a:p>
            <a:pPr marL="342900" indent="-342900">
              <a:buFont typeface="Arial" panose="020B0604020202020204" pitchFamily="34" charset="0"/>
              <a:buChar char="•"/>
            </a:pPr>
            <a:r>
              <a:rPr lang="en-US" dirty="0"/>
              <a:t>Say it once, clearly</a:t>
            </a:r>
          </a:p>
          <a:p>
            <a:pPr marL="342900" indent="-342900">
              <a:buFont typeface="Arial" panose="020B0604020202020204" pitchFamily="34" charset="0"/>
              <a:buChar char="•"/>
            </a:pPr>
            <a:r>
              <a:rPr lang="en-US" dirty="0"/>
              <a:t>Respect your visitor’s time</a:t>
            </a:r>
          </a:p>
          <a:p>
            <a:pPr marL="342900" indent="-342900">
              <a:buFont typeface="Arial" panose="020B0604020202020204" pitchFamily="34" charset="0"/>
              <a:buChar char="•"/>
            </a:pPr>
            <a:r>
              <a:rPr lang="en-US" dirty="0"/>
              <a:t>Think like a conversation</a:t>
            </a:r>
          </a:p>
        </p:txBody>
      </p:sp>
      <p:pic>
        <p:nvPicPr>
          <p:cNvPr id="30722" name="Picture 2" descr="Image result for conversa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02903" y="3001730"/>
            <a:ext cx="1428750" cy="149304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target"/>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675" dirty="0"/>
          </a:p>
        </p:txBody>
      </p:sp>
      <p:pic>
        <p:nvPicPr>
          <p:cNvPr id="30730" name="Picture 10" descr="Image result for target images"/>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6150896" y="1392187"/>
            <a:ext cx="1215002" cy="115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348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985A8-83A4-6F4C-9A7D-E3FF8E260838}"/>
              </a:ext>
            </a:extLst>
          </p:cNvPr>
          <p:cNvSpPr>
            <a:spLocks noGrp="1"/>
          </p:cNvSpPr>
          <p:nvPr>
            <p:ph type="body" sz="quarter" idx="11"/>
          </p:nvPr>
        </p:nvSpPr>
        <p:spPr/>
        <p:txBody>
          <a:bodyPr/>
          <a:lstStyle/>
          <a:p>
            <a:r>
              <a:rPr lang="en-US" dirty="0"/>
              <a:t>Review, Test, Review, Test</a:t>
            </a:r>
          </a:p>
        </p:txBody>
      </p:sp>
      <p:sp>
        <p:nvSpPr>
          <p:cNvPr id="11" name="Content Placeholder 10"/>
          <p:cNvSpPr>
            <a:spLocks noGrp="1"/>
          </p:cNvSpPr>
          <p:nvPr>
            <p:ph sz="quarter" idx="13"/>
          </p:nvPr>
        </p:nvSpPr>
        <p:spPr/>
        <p:txBody>
          <a:bodyPr>
            <a:normAutofit fontScale="85000" lnSpcReduction="20000"/>
          </a:bodyPr>
          <a:lstStyle/>
          <a:p>
            <a:r>
              <a:rPr lang="en-US" b="1" dirty="0"/>
              <a:t>Proofread</a:t>
            </a:r>
          </a:p>
          <a:p>
            <a:pPr marL="342900" indent="-342900">
              <a:buFont typeface="Arial" panose="020B0604020202020204" pitchFamily="34" charset="0"/>
              <a:buChar char="•"/>
            </a:pPr>
            <a:r>
              <a:rPr lang="en-US" dirty="0"/>
              <a:t>Read what you wrote aloud and backwards</a:t>
            </a:r>
          </a:p>
          <a:p>
            <a:pPr marL="342900" indent="-342900">
              <a:buFont typeface="Arial" panose="020B0604020202020204" pitchFamily="34" charset="0"/>
              <a:buChar char="•"/>
            </a:pPr>
            <a:r>
              <a:rPr lang="en-US" dirty="0"/>
              <a:t>Check your links</a:t>
            </a:r>
          </a:p>
          <a:p>
            <a:pPr marL="342900" indent="-342900">
              <a:buFont typeface="Arial" panose="020B0604020202020204" pitchFamily="34" charset="0"/>
              <a:buChar char="•"/>
            </a:pPr>
            <a:r>
              <a:rPr lang="en-US" dirty="0"/>
              <a:t>Review your facts</a:t>
            </a:r>
          </a:p>
          <a:p>
            <a:pPr marL="342900" indent="-342900">
              <a:buFont typeface="Arial" panose="020B0604020202020204" pitchFamily="34" charset="0"/>
              <a:buChar char="•"/>
            </a:pPr>
            <a:r>
              <a:rPr lang="en-US" dirty="0"/>
              <a:t>Don’t rely on the </a:t>
            </a:r>
            <a:r>
              <a:rPr lang="en-US" dirty="0" err="1"/>
              <a:t>spellchucker</a:t>
            </a:r>
            <a:endParaRPr lang="en-US" dirty="0"/>
          </a:p>
          <a:p>
            <a:endParaRPr lang="en-US" dirty="0"/>
          </a:p>
          <a:p>
            <a:r>
              <a:rPr lang="en-US" b="1" dirty="0"/>
              <a:t>Your first draft is not your final draft</a:t>
            </a:r>
          </a:p>
          <a:p>
            <a:pPr marL="342900" indent="-342900">
              <a:lnSpc>
                <a:spcPct val="120000"/>
              </a:lnSpc>
              <a:buFont typeface="Arial" panose="020B0604020202020204" pitchFamily="34" charset="0"/>
              <a:buChar char="•"/>
            </a:pPr>
            <a:r>
              <a:rPr lang="en-US" dirty="0"/>
              <a:t>You are your best first contributor, </a:t>
            </a:r>
            <a:br>
              <a:rPr lang="en-US" dirty="0"/>
            </a:br>
            <a:r>
              <a:rPr lang="en-US" dirty="0"/>
              <a:t>but probably not your best last publisher</a:t>
            </a:r>
          </a:p>
        </p:txBody>
      </p:sp>
      <p:pic>
        <p:nvPicPr>
          <p:cNvPr id="32772" name="Picture 4" descr="Image result for paris in the the springtim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64751" y="3140763"/>
            <a:ext cx="1793081" cy="1550194"/>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Image result for proofreading"/>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6001444" y="1305973"/>
            <a:ext cx="1915436" cy="127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239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7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teamwor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88264" y="1511439"/>
            <a:ext cx="1902542" cy="148894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541715C6-1D12-8A4B-A713-A34EBDC2E703}"/>
              </a:ext>
            </a:extLst>
          </p:cNvPr>
          <p:cNvSpPr>
            <a:spLocks noGrp="1"/>
          </p:cNvSpPr>
          <p:nvPr>
            <p:ph type="body" sz="quarter" idx="11"/>
          </p:nvPr>
        </p:nvSpPr>
        <p:spPr/>
        <p:txBody>
          <a:bodyPr/>
          <a:lstStyle/>
          <a:p>
            <a:r>
              <a:rPr lang="en-US" dirty="0"/>
              <a:t>Collaborate Within Your Agency and With Others</a:t>
            </a:r>
          </a:p>
        </p:txBody>
      </p:sp>
      <p:sp>
        <p:nvSpPr>
          <p:cNvPr id="11" name="Content Placeholder 10"/>
          <p:cNvSpPr>
            <a:spLocks noGrp="1"/>
          </p:cNvSpPr>
          <p:nvPr>
            <p:ph sz="quarter" idx="13"/>
          </p:nvPr>
        </p:nvSpPr>
        <p:spPr/>
        <p:txBody>
          <a:bodyPr>
            <a:normAutofit/>
          </a:bodyPr>
          <a:lstStyle/>
          <a:p>
            <a:pPr>
              <a:lnSpc>
                <a:spcPct val="100000"/>
              </a:lnSpc>
              <a:spcBef>
                <a:spcPts val="0"/>
              </a:spcBef>
              <a:spcAft>
                <a:spcPts val="0"/>
              </a:spcAft>
            </a:pPr>
            <a:r>
              <a:rPr lang="en-US" sz="1600" b="1" dirty="0"/>
              <a:t>Get customers involved</a:t>
            </a:r>
          </a:p>
          <a:p>
            <a:pPr marL="342900" indent="-342900">
              <a:lnSpc>
                <a:spcPct val="100000"/>
              </a:lnSpc>
              <a:spcBef>
                <a:spcPts val="0"/>
              </a:spcBef>
              <a:spcAft>
                <a:spcPts val="0"/>
              </a:spcAft>
              <a:buFont typeface="Arial" panose="020B0604020202020204" pitchFamily="34" charset="0"/>
              <a:buChar char="•"/>
            </a:pPr>
            <a:r>
              <a:rPr lang="en-US" sz="1600" dirty="0"/>
              <a:t>Create a customer website team</a:t>
            </a:r>
          </a:p>
          <a:p>
            <a:pPr marL="342900" indent="-342900">
              <a:lnSpc>
                <a:spcPct val="100000"/>
              </a:lnSpc>
              <a:spcBef>
                <a:spcPts val="0"/>
              </a:spcBef>
              <a:spcAft>
                <a:spcPts val="0"/>
              </a:spcAft>
              <a:buFont typeface="Arial" panose="020B0604020202020204" pitchFamily="34" charset="0"/>
              <a:buChar char="•"/>
            </a:pPr>
            <a:r>
              <a:rPr lang="en-US" sz="1600" dirty="0"/>
              <a:t>Conduct customer surveys</a:t>
            </a:r>
          </a:p>
          <a:p>
            <a:pPr>
              <a:lnSpc>
                <a:spcPct val="100000"/>
              </a:lnSpc>
              <a:spcBef>
                <a:spcPts val="0"/>
              </a:spcBef>
              <a:spcAft>
                <a:spcPts val="0"/>
              </a:spcAft>
            </a:pPr>
            <a:endParaRPr lang="en-US" sz="1600" dirty="0"/>
          </a:p>
          <a:p>
            <a:pPr>
              <a:lnSpc>
                <a:spcPct val="100000"/>
              </a:lnSpc>
              <a:spcBef>
                <a:spcPts val="0"/>
              </a:spcBef>
              <a:spcAft>
                <a:spcPts val="0"/>
              </a:spcAft>
            </a:pPr>
            <a:r>
              <a:rPr lang="en-US" sz="1600" b="1" dirty="0"/>
              <a:t>Break down agency silos</a:t>
            </a:r>
          </a:p>
          <a:p>
            <a:pPr marL="342900" indent="-342900">
              <a:lnSpc>
                <a:spcPct val="100000"/>
              </a:lnSpc>
              <a:spcBef>
                <a:spcPts val="0"/>
              </a:spcBef>
              <a:spcAft>
                <a:spcPts val="0"/>
              </a:spcAft>
              <a:buFont typeface="Arial" panose="020B0604020202020204" pitchFamily="34" charset="0"/>
              <a:buChar char="•"/>
            </a:pPr>
            <a:r>
              <a:rPr lang="en-US" sz="1600" dirty="0"/>
              <a:t>Work together: encourage collaboration across groups</a:t>
            </a:r>
          </a:p>
          <a:p>
            <a:pPr marL="342900" indent="-342900">
              <a:lnSpc>
                <a:spcPct val="100000"/>
              </a:lnSpc>
              <a:spcBef>
                <a:spcPts val="0"/>
              </a:spcBef>
              <a:spcAft>
                <a:spcPts val="0"/>
              </a:spcAft>
              <a:buFont typeface="Arial" panose="020B0604020202020204" pitchFamily="34" charset="0"/>
              <a:buChar char="•"/>
            </a:pPr>
            <a:r>
              <a:rPr lang="en-US" sz="1600" dirty="0"/>
              <a:t>Have other departments test your online processes</a:t>
            </a:r>
          </a:p>
          <a:p>
            <a:pPr>
              <a:lnSpc>
                <a:spcPct val="100000"/>
              </a:lnSpc>
              <a:spcBef>
                <a:spcPts val="0"/>
              </a:spcBef>
              <a:spcAft>
                <a:spcPts val="0"/>
              </a:spcAft>
            </a:pPr>
            <a:endParaRPr lang="en-US" sz="1600" dirty="0"/>
          </a:p>
          <a:p>
            <a:pPr>
              <a:lnSpc>
                <a:spcPct val="100000"/>
              </a:lnSpc>
              <a:spcBef>
                <a:spcPts val="0"/>
              </a:spcBef>
              <a:spcAft>
                <a:spcPts val="0"/>
              </a:spcAft>
            </a:pPr>
            <a:r>
              <a:rPr lang="en-US" sz="1600" b="1" dirty="0"/>
              <a:t>Seek out your neighbors</a:t>
            </a:r>
          </a:p>
          <a:p>
            <a:pPr marL="342900" indent="-342900">
              <a:lnSpc>
                <a:spcPct val="100000"/>
              </a:lnSpc>
              <a:spcBef>
                <a:spcPts val="0"/>
              </a:spcBef>
              <a:spcAft>
                <a:spcPts val="0"/>
              </a:spcAft>
              <a:buFont typeface="Arial" panose="020B0604020202020204" pitchFamily="34" charset="0"/>
              <a:buChar char="•"/>
            </a:pPr>
            <a:r>
              <a:rPr lang="en-US" sz="1600" dirty="0"/>
              <a:t>Use external agencies to get feedback and direction</a:t>
            </a:r>
          </a:p>
          <a:p>
            <a:pPr marL="342900" indent="-342900">
              <a:lnSpc>
                <a:spcPct val="100000"/>
              </a:lnSpc>
              <a:spcBef>
                <a:spcPts val="0"/>
              </a:spcBef>
              <a:spcAft>
                <a:spcPts val="0"/>
              </a:spcAft>
              <a:buFont typeface="Arial" panose="020B0604020202020204" pitchFamily="34" charset="0"/>
              <a:buChar char="•"/>
            </a:pPr>
            <a:r>
              <a:rPr lang="en-US" sz="1600" dirty="0"/>
              <a:t>Share best practices and leverage their process knowledge</a:t>
            </a:r>
          </a:p>
        </p:txBody>
      </p:sp>
    </p:spTree>
    <p:extLst>
      <p:ext uri="{BB962C8B-B14F-4D97-AF65-F5344CB8AC3E}">
        <p14:creationId xmlns:p14="http://schemas.microsoft.com/office/powerpoint/2010/main" val="2699179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5C5C7D-901B-F648-8DF8-A43F6C67EE4B}"/>
              </a:ext>
            </a:extLst>
          </p:cNvPr>
          <p:cNvSpPr>
            <a:spLocks noGrp="1"/>
          </p:cNvSpPr>
          <p:nvPr>
            <p:ph type="body" sz="quarter" idx="11"/>
          </p:nvPr>
        </p:nvSpPr>
        <p:spPr/>
        <p:txBody>
          <a:bodyPr/>
          <a:lstStyle/>
          <a:p>
            <a:r>
              <a:rPr lang="en-US" dirty="0"/>
              <a:t>Bringing It All Together…</a:t>
            </a:r>
          </a:p>
        </p:txBody>
      </p:sp>
      <p:sp>
        <p:nvSpPr>
          <p:cNvPr id="11" name="Content Placeholder 10"/>
          <p:cNvSpPr>
            <a:spLocks noGrp="1"/>
          </p:cNvSpPr>
          <p:nvPr>
            <p:ph sz="quarter" idx="13"/>
          </p:nvPr>
        </p:nvSpPr>
        <p:spPr/>
        <p:txBody>
          <a:bodyPr>
            <a:normAutofit/>
          </a:bodyPr>
          <a:lstStyle/>
          <a:p>
            <a:r>
              <a:rPr lang="en-US" dirty="0"/>
              <a:t>This is an on-going process – your website is never “done”</a:t>
            </a:r>
          </a:p>
          <a:p>
            <a:endParaRPr lang="en-US" dirty="0"/>
          </a:p>
          <a:p>
            <a:r>
              <a:rPr lang="en-US" dirty="0"/>
              <a:t>It’s going to take teamwork and collaboration to make a great website</a:t>
            </a:r>
          </a:p>
          <a:p>
            <a:endParaRPr lang="en-US" dirty="0"/>
          </a:p>
          <a:p>
            <a:r>
              <a:rPr lang="en-US" dirty="0"/>
              <a:t>The more people who work on content, the less work for everyone</a:t>
            </a:r>
          </a:p>
        </p:txBody>
      </p:sp>
    </p:spTree>
    <p:extLst>
      <p:ext uri="{BB962C8B-B14F-4D97-AF65-F5344CB8AC3E}">
        <p14:creationId xmlns:p14="http://schemas.microsoft.com/office/powerpoint/2010/main" val="843272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1094548-C3EE-8F43-8586-AE473BAAAF53}"/>
              </a:ext>
            </a:extLst>
          </p:cNvPr>
          <p:cNvSpPr>
            <a:spLocks noGrp="1"/>
          </p:cNvSpPr>
          <p:nvPr>
            <p:ph type="body" sz="quarter" idx="11"/>
          </p:nvPr>
        </p:nvSpPr>
        <p:spPr/>
        <p:txBody>
          <a:bodyPr/>
          <a:lstStyle/>
          <a:p>
            <a:r>
              <a:rPr lang="en-US" dirty="0"/>
              <a:t>Questions?</a:t>
            </a:r>
          </a:p>
        </p:txBody>
      </p:sp>
      <p:pic>
        <p:nvPicPr>
          <p:cNvPr id="36868" name="Picture 4" descr="Image result for questio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0777" y="1369724"/>
            <a:ext cx="3174590" cy="3174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804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sz="quarter" idx="11"/>
          </p:nvPr>
        </p:nvSpPr>
        <p:spPr/>
        <p:txBody>
          <a:bodyPr>
            <a:normAutofit fontScale="92500" lnSpcReduction="10000"/>
          </a:bodyPr>
          <a:lstStyle/>
          <a:p>
            <a:r>
              <a:rPr lang="en-US" dirty="0"/>
              <a:t>Acknowledgements</a:t>
            </a:r>
          </a:p>
        </p:txBody>
      </p:sp>
      <p:sp>
        <p:nvSpPr>
          <p:cNvPr id="7" name="Content Placeholder 6">
            <a:extLst>
              <a:ext uri="{FF2B5EF4-FFF2-40B4-BE49-F238E27FC236}">
                <a16:creationId xmlns:a16="http://schemas.microsoft.com/office/drawing/2014/main" id="{B643E9FC-EEDB-B04F-BD0A-02E8F0E5F670}"/>
              </a:ext>
            </a:extLst>
          </p:cNvPr>
          <p:cNvSpPr>
            <a:spLocks noGrp="1"/>
          </p:cNvSpPr>
          <p:nvPr>
            <p:ph sz="quarter" idx="13"/>
          </p:nvPr>
        </p:nvSpPr>
        <p:spPr/>
        <p:txBody>
          <a:bodyPr/>
          <a:lstStyle/>
          <a:p>
            <a:endParaRPr lang="en-US" dirty="0"/>
          </a:p>
        </p:txBody>
      </p:sp>
      <p:sp>
        <p:nvSpPr>
          <p:cNvPr id="8" name="Content Placeholder 7">
            <a:extLst>
              <a:ext uri="{FF2B5EF4-FFF2-40B4-BE49-F238E27FC236}">
                <a16:creationId xmlns:a16="http://schemas.microsoft.com/office/drawing/2014/main" id="{8FF9889E-EDC6-D54F-811E-AEA8F8487101}"/>
              </a:ext>
            </a:extLst>
          </p:cNvPr>
          <p:cNvSpPr>
            <a:spLocks noGrp="1"/>
          </p:cNvSpPr>
          <p:nvPr>
            <p:ph sz="quarter" idx="14"/>
          </p:nvPr>
        </p:nvSpPr>
        <p:spPr/>
        <p:txBody>
          <a:bodyPr anchor="ctr"/>
          <a:lstStyle/>
          <a:p>
            <a:r>
              <a:rPr lang="en-US" dirty="0"/>
              <a:t>Thank you to Ginny </a:t>
            </a:r>
            <a:r>
              <a:rPr lang="en-US" dirty="0" err="1"/>
              <a:t>Redish</a:t>
            </a:r>
            <a:r>
              <a:rPr lang="en-US" dirty="0"/>
              <a:t> for her insight and knowledge on website redesign and content editing</a:t>
            </a:r>
          </a:p>
        </p:txBody>
      </p:sp>
      <p:pic>
        <p:nvPicPr>
          <p:cNvPr id="35844" name="Picture 4" descr="Image result for &quot;letting go of the words&quo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57335" y="1216966"/>
            <a:ext cx="2584484" cy="319072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500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bucket png"/>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4545675" y="1797461"/>
            <a:ext cx="3339943" cy="288699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type="body" sz="quarter" idx="11"/>
          </p:nvPr>
        </p:nvSpPr>
        <p:spPr/>
        <p:txBody>
          <a:bodyPr/>
          <a:lstStyle/>
          <a:p>
            <a:r>
              <a:rPr lang="en-US" dirty="0">
                <a:highlight>
                  <a:srgbClr val="FFFF00"/>
                </a:highlight>
              </a:rPr>
              <a:t>Your content categories- change this up</a:t>
            </a:r>
          </a:p>
        </p:txBody>
      </p:sp>
      <p:sp>
        <p:nvSpPr>
          <p:cNvPr id="2" name="Text Placeholder 1">
            <a:extLst>
              <a:ext uri="{FF2B5EF4-FFF2-40B4-BE49-F238E27FC236}">
                <a16:creationId xmlns:a16="http://schemas.microsoft.com/office/drawing/2014/main" id="{2EDFAA16-D37C-0A40-8D33-0F2418B0E19F}"/>
              </a:ext>
            </a:extLst>
          </p:cNvPr>
          <p:cNvSpPr>
            <a:spLocks noGrp="1"/>
          </p:cNvSpPr>
          <p:nvPr>
            <p:ph type="body" sz="quarter" idx="12"/>
          </p:nvPr>
        </p:nvSpPr>
        <p:spPr/>
        <p:txBody>
          <a:bodyPr/>
          <a:lstStyle/>
          <a:p>
            <a:r>
              <a:rPr lang="en-US" dirty="0"/>
              <a:t>Content: the textual, visual or aural content that is the user experience screen shots of back end at end make this many slides</a:t>
            </a:r>
          </a:p>
          <a:p>
            <a:endParaRPr lang="en-US" dirty="0"/>
          </a:p>
        </p:txBody>
      </p:sp>
      <p:sp>
        <p:nvSpPr>
          <p:cNvPr id="6" name="Slide Number Placeholder 5"/>
          <p:cNvSpPr>
            <a:spLocks noGrp="1"/>
          </p:cNvSpPr>
          <p:nvPr>
            <p:ph type="sldNum" sz="quarter" idx="4294967295"/>
          </p:nvPr>
        </p:nvSpPr>
        <p:spPr>
          <a:xfrm>
            <a:off x="7086600" y="4767263"/>
            <a:ext cx="2057400" cy="274637"/>
          </a:xfrm>
        </p:spPr>
        <p:txBody>
          <a:bodyPr/>
          <a:lstStyle/>
          <a:p>
            <a:fld id="{B799E8BE-8203-E44E-B7B4-9A507008A52C}" type="slidenum">
              <a:rPr lang="en-US" smtClean="0"/>
              <a:t>68</a:t>
            </a:fld>
            <a:endParaRPr lang="en-US" dirty="0"/>
          </a:p>
        </p:txBody>
      </p:sp>
      <p:pic>
        <p:nvPicPr>
          <p:cNvPr id="5122" name="Picture 2" descr="Image result for bucket png"/>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1265241" y="1797461"/>
            <a:ext cx="3339943" cy="28869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16841" y="2955381"/>
            <a:ext cx="1831209" cy="1384995"/>
          </a:xfrm>
          <a:prstGeom prst="rect">
            <a:avLst/>
          </a:prstGeom>
          <a:noFill/>
        </p:spPr>
        <p:txBody>
          <a:bodyPr wrap="square" rtlCol="0">
            <a:spAutoFit/>
          </a:bodyPr>
          <a:lstStyle/>
          <a:p>
            <a:r>
              <a:rPr lang="en-US" sz="1350" b="1" i="1" dirty="0"/>
              <a:t>Static</a:t>
            </a:r>
            <a:r>
              <a:rPr lang="en-US" sz="1350" dirty="0"/>
              <a:t> Content</a:t>
            </a:r>
          </a:p>
          <a:p>
            <a:pPr marL="214313" indent="-214313">
              <a:buFont typeface="Arial" panose="020B0604020202020204" pitchFamily="34" charset="0"/>
              <a:buChar char="•"/>
            </a:pPr>
            <a:r>
              <a:rPr lang="en-US" sz="1350" dirty="0"/>
              <a:t>Forms</a:t>
            </a:r>
          </a:p>
          <a:p>
            <a:pPr marL="214313" indent="-214313">
              <a:buFont typeface="Arial" panose="020B0604020202020204" pitchFamily="34" charset="0"/>
              <a:buChar char="•"/>
            </a:pPr>
            <a:r>
              <a:rPr lang="en-US" sz="1350" dirty="0"/>
              <a:t>Instructions</a:t>
            </a:r>
          </a:p>
          <a:p>
            <a:pPr marL="214313" indent="-214313">
              <a:buFont typeface="Arial" panose="020B0604020202020204" pitchFamily="34" charset="0"/>
              <a:buChar char="•"/>
            </a:pPr>
            <a:r>
              <a:rPr lang="en-US" sz="1350" dirty="0"/>
              <a:t>Policies</a:t>
            </a:r>
          </a:p>
          <a:p>
            <a:pPr marL="214313" indent="-214313">
              <a:buFont typeface="Arial" panose="020B0604020202020204" pitchFamily="34" charset="0"/>
              <a:buChar char="•"/>
            </a:pPr>
            <a:r>
              <a:rPr lang="en-US" sz="1350" dirty="0"/>
              <a:t>History</a:t>
            </a:r>
          </a:p>
          <a:p>
            <a:pPr marL="214313" indent="-214313">
              <a:buFont typeface="Arial" panose="020B0604020202020204" pitchFamily="34" charset="0"/>
              <a:buChar char="•"/>
            </a:pPr>
            <a:r>
              <a:rPr lang="en-US" sz="1350" dirty="0"/>
              <a:t>Maps</a:t>
            </a:r>
          </a:p>
        </p:txBody>
      </p:sp>
      <p:sp>
        <p:nvSpPr>
          <p:cNvPr id="8" name="TextBox 7"/>
          <p:cNvSpPr txBox="1"/>
          <p:nvPr/>
        </p:nvSpPr>
        <p:spPr>
          <a:xfrm>
            <a:off x="5318278" y="2954654"/>
            <a:ext cx="1875246" cy="1338828"/>
          </a:xfrm>
          <a:prstGeom prst="rect">
            <a:avLst/>
          </a:prstGeom>
          <a:noFill/>
        </p:spPr>
        <p:txBody>
          <a:bodyPr wrap="square" rtlCol="0">
            <a:spAutoFit/>
          </a:bodyPr>
          <a:lstStyle/>
          <a:p>
            <a:r>
              <a:rPr lang="en-US" sz="1350" b="1" i="1" dirty="0"/>
              <a:t>Situational</a:t>
            </a:r>
            <a:r>
              <a:rPr lang="en-US" sz="1350" dirty="0"/>
              <a:t> Content</a:t>
            </a:r>
          </a:p>
          <a:p>
            <a:pPr marL="214313" indent="-214313">
              <a:buFont typeface="Arial" panose="020B0604020202020204" pitchFamily="34" charset="0"/>
              <a:buChar char="•"/>
            </a:pPr>
            <a:r>
              <a:rPr lang="en-US" sz="1350" dirty="0"/>
              <a:t>Events</a:t>
            </a:r>
          </a:p>
          <a:p>
            <a:pPr marL="214313" indent="-214313">
              <a:buFont typeface="Arial" panose="020B0604020202020204" pitchFamily="34" charset="0"/>
              <a:buChar char="•"/>
            </a:pPr>
            <a:r>
              <a:rPr lang="en-US" sz="1350" dirty="0"/>
              <a:t>Weather</a:t>
            </a:r>
          </a:p>
          <a:p>
            <a:pPr marL="214313" indent="-214313">
              <a:buFont typeface="Arial" panose="020B0604020202020204" pitchFamily="34" charset="0"/>
              <a:buChar char="•"/>
            </a:pPr>
            <a:r>
              <a:rPr lang="en-US" sz="1350" dirty="0"/>
              <a:t>Elections</a:t>
            </a:r>
          </a:p>
          <a:p>
            <a:pPr marL="214313" indent="-214313">
              <a:buFont typeface="Arial" panose="020B0604020202020204" pitchFamily="34" charset="0"/>
              <a:buChar char="•"/>
            </a:pPr>
            <a:r>
              <a:rPr lang="en-US" sz="1350" dirty="0"/>
              <a:t>Jobs</a:t>
            </a:r>
          </a:p>
          <a:p>
            <a:pPr marL="214313" indent="-214313">
              <a:buFont typeface="Arial" panose="020B0604020202020204" pitchFamily="34" charset="0"/>
              <a:buChar char="•"/>
            </a:pPr>
            <a:r>
              <a:rPr lang="en-US" sz="1350" dirty="0"/>
              <a:t>Minutes/agendas</a:t>
            </a:r>
          </a:p>
        </p:txBody>
      </p:sp>
    </p:spTree>
    <p:extLst>
      <p:ext uri="{BB962C8B-B14F-4D97-AF65-F5344CB8AC3E}">
        <p14:creationId xmlns:p14="http://schemas.microsoft.com/office/powerpoint/2010/main" val="528186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E83EEF-FA13-41AA-BEAF-E01A45331747}"/>
              </a:ext>
            </a:extLst>
          </p:cNvPr>
          <p:cNvSpPr>
            <a:spLocks noGrp="1"/>
          </p:cNvSpPr>
          <p:nvPr>
            <p:ph type="body" sz="quarter" idx="11"/>
          </p:nvPr>
        </p:nvSpPr>
        <p:spPr/>
        <p:txBody>
          <a:bodyPr/>
          <a:lstStyle/>
          <a:p>
            <a:r>
              <a:rPr lang="en-US" dirty="0"/>
              <a:t>Getting Used to Go To Training (GTT)</a:t>
            </a:r>
          </a:p>
        </p:txBody>
      </p:sp>
      <p:sp>
        <p:nvSpPr>
          <p:cNvPr id="3" name="Text Placeholder 2">
            <a:extLst>
              <a:ext uri="{FF2B5EF4-FFF2-40B4-BE49-F238E27FC236}">
                <a16:creationId xmlns:a16="http://schemas.microsoft.com/office/drawing/2014/main" id="{7D725A94-3EAA-48D2-BDFB-D88993EA7750}"/>
              </a:ext>
            </a:extLst>
          </p:cNvPr>
          <p:cNvSpPr>
            <a:spLocks noGrp="1"/>
          </p:cNvSpPr>
          <p:nvPr>
            <p:ph type="body" sz="quarter" idx="12"/>
          </p:nvPr>
        </p:nvSpPr>
        <p:spPr>
          <a:xfrm>
            <a:off x="407988" y="574510"/>
            <a:ext cx="7388161" cy="283315"/>
          </a:xfrm>
        </p:spPr>
        <p:txBody>
          <a:bodyPr/>
          <a:lstStyle/>
          <a:p>
            <a:r>
              <a:rPr lang="en-US" dirty="0"/>
              <a:t>What you see, and how to communicate and participate</a:t>
            </a:r>
          </a:p>
        </p:txBody>
      </p:sp>
      <p:sp>
        <p:nvSpPr>
          <p:cNvPr id="4" name="Content Placeholder 3">
            <a:extLst>
              <a:ext uri="{FF2B5EF4-FFF2-40B4-BE49-F238E27FC236}">
                <a16:creationId xmlns:a16="http://schemas.microsoft.com/office/drawing/2014/main" id="{286AD4CF-8300-48CF-AC99-0D5A2DD8490C}"/>
              </a:ext>
            </a:extLst>
          </p:cNvPr>
          <p:cNvSpPr>
            <a:spLocks noGrp="1"/>
          </p:cNvSpPr>
          <p:nvPr>
            <p:ph sz="quarter" idx="13"/>
          </p:nvPr>
        </p:nvSpPr>
        <p:spPr/>
        <p:txBody>
          <a:bodyPr/>
          <a:lstStyle/>
          <a:p>
            <a:r>
              <a:rPr lang="en-US" dirty="0"/>
              <a:t>Lets make sure you can all hear me-</a:t>
            </a:r>
          </a:p>
          <a:p>
            <a:pPr marL="342900" indent="-342900">
              <a:buFont typeface="Arial" panose="020B0604020202020204" pitchFamily="34" charset="0"/>
              <a:buChar char="•"/>
            </a:pPr>
            <a:r>
              <a:rPr lang="en-US" dirty="0"/>
              <a:t>Use your computer and microphone OR</a:t>
            </a:r>
          </a:p>
          <a:p>
            <a:pPr marL="342900" indent="-342900">
              <a:buFont typeface="Arial" panose="020B0604020202020204" pitchFamily="34" charset="0"/>
              <a:buChar char="•"/>
            </a:pPr>
            <a:r>
              <a:rPr lang="en-US" dirty="0"/>
              <a:t>Use your cell phone to call in- (turn off your computer audio and mic)</a:t>
            </a:r>
          </a:p>
        </p:txBody>
      </p:sp>
    </p:spTree>
    <p:extLst>
      <p:ext uri="{BB962C8B-B14F-4D97-AF65-F5344CB8AC3E}">
        <p14:creationId xmlns:p14="http://schemas.microsoft.com/office/powerpoint/2010/main" val="1484051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1CF02E4B-DC12-8A49-B18E-4210DD726C7A}"/>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4782A4BE-63F7-B644-97A9-9F861E72232F}"/>
              </a:ext>
            </a:extLst>
          </p:cNvPr>
          <p:cNvSpPr>
            <a:spLocks noGrp="1"/>
          </p:cNvSpPr>
          <p:nvPr>
            <p:ph type="body" sz="quarter" idx="11"/>
          </p:nvPr>
        </p:nvSpPr>
        <p:spPr/>
        <p:txBody>
          <a:bodyPr/>
          <a:lstStyle/>
          <a:p>
            <a:r>
              <a:rPr lang="en-US" dirty="0"/>
              <a:t>Jakob’s Law</a:t>
            </a:r>
          </a:p>
        </p:txBody>
      </p:sp>
      <p:sp>
        <p:nvSpPr>
          <p:cNvPr id="16" name="Content Placeholder 15">
            <a:extLst>
              <a:ext uri="{FF2B5EF4-FFF2-40B4-BE49-F238E27FC236}">
                <a16:creationId xmlns:a16="http://schemas.microsoft.com/office/drawing/2014/main" id="{02E68719-6C23-8C44-A749-78901EF211B7}"/>
              </a:ext>
            </a:extLst>
          </p:cNvPr>
          <p:cNvSpPr>
            <a:spLocks noGrp="1"/>
          </p:cNvSpPr>
          <p:nvPr>
            <p:ph sz="quarter" idx="13"/>
          </p:nvPr>
        </p:nvSpPr>
        <p:spPr/>
        <p:txBody>
          <a:bodyPr>
            <a:normAutofit fontScale="92500" lnSpcReduction="20000"/>
          </a:bodyPr>
          <a:lstStyle/>
          <a:p>
            <a:r>
              <a:rPr lang="en-US" dirty="0"/>
              <a:t>“Users spend most of their time on other sites. This means that users prefer your site to work the same way as all the other sites they already know.”</a:t>
            </a:r>
            <a:endParaRPr lang="en-US" sz="1350" dirty="0"/>
          </a:p>
          <a:p>
            <a:r>
              <a:rPr lang="en-US" sz="1350" dirty="0"/>
              <a:t>		Jakob Nielsen</a:t>
            </a:r>
          </a:p>
        </p:txBody>
      </p:sp>
      <p:sp>
        <p:nvSpPr>
          <p:cNvPr id="11" name="Title 9">
            <a:extLst>
              <a:ext uri="{FF2B5EF4-FFF2-40B4-BE49-F238E27FC236}">
                <a16:creationId xmlns:a16="http://schemas.microsoft.com/office/drawing/2014/main" id="{41902653-555A-4C13-BB4D-EE85E1175FA4}"/>
              </a:ext>
            </a:extLst>
          </p:cNvPr>
          <p:cNvSpPr txBox="1">
            <a:spLocks/>
          </p:cNvSpPr>
          <p:nvPr/>
        </p:nvSpPr>
        <p:spPr>
          <a:xfrm>
            <a:off x="1564917" y="1065199"/>
            <a:ext cx="5758997" cy="2858703"/>
          </a:xfrm>
          <a:prstGeom prst="rect">
            <a:avLst/>
          </a:prstGeom>
        </p:spPr>
        <p:txBody>
          <a:bodyPr vert="horz" lIns="68580" tIns="34290" rIns="68580" bIns="34290" rtlCol="0" anchor="t">
            <a:normAutofit/>
          </a:bodyPr>
          <a:lstStyle>
            <a:lvl1pPr algn="l" defTabSz="457200" rtl="0" eaLnBrk="1" latinLnBrk="0" hangingPunct="1">
              <a:spcBef>
                <a:spcPct val="0"/>
              </a:spcBef>
              <a:buNone/>
              <a:defRPr sz="1800" b="1" kern="1200">
                <a:solidFill>
                  <a:schemeClr val="bg1"/>
                </a:solidFill>
                <a:latin typeface="Tahoma"/>
                <a:ea typeface="+mj-ea"/>
                <a:cs typeface="Tahoma"/>
              </a:defRPr>
            </a:lvl1pPr>
          </a:lstStyle>
          <a:p>
            <a:endParaRPr lang="en-US" sz="1350" b="0" dirty="0">
              <a:solidFill>
                <a:schemeClr val="tx1"/>
              </a:solidFill>
            </a:endParaRPr>
          </a:p>
        </p:txBody>
      </p:sp>
      <p:sp>
        <p:nvSpPr>
          <p:cNvPr id="7" name="TextBox 6">
            <a:extLst>
              <a:ext uri="{FF2B5EF4-FFF2-40B4-BE49-F238E27FC236}">
                <a16:creationId xmlns:a16="http://schemas.microsoft.com/office/drawing/2014/main" id="{BD83D085-8B60-47C5-9942-8DA7F0FBB5B7}"/>
              </a:ext>
            </a:extLst>
          </p:cNvPr>
          <p:cNvSpPr txBox="1"/>
          <p:nvPr/>
        </p:nvSpPr>
        <p:spPr>
          <a:xfrm>
            <a:off x="1437088" y="4555440"/>
            <a:ext cx="1449436" cy="213585"/>
          </a:xfrm>
          <a:prstGeom prst="rect">
            <a:avLst/>
          </a:prstGeom>
          <a:noFill/>
        </p:spPr>
        <p:txBody>
          <a:bodyPr wrap="none" rtlCol="0">
            <a:spAutoFit/>
          </a:bodyPr>
          <a:lstStyle/>
          <a:p>
            <a:r>
              <a:rPr lang="en-US" sz="788" dirty="0"/>
              <a:t>Sources: </a:t>
            </a:r>
            <a:r>
              <a:rPr lang="en-US" sz="788" dirty="0">
                <a:hlinkClick r:id="rId4"/>
              </a:rPr>
              <a:t>Laws of UX</a:t>
            </a:r>
            <a:r>
              <a:rPr lang="en-US" sz="788" dirty="0"/>
              <a:t>; </a:t>
            </a:r>
            <a:r>
              <a:rPr lang="en-US" sz="788" dirty="0">
                <a:hlinkClick r:id="rId5"/>
              </a:rPr>
              <a:t>NN/g</a:t>
            </a:r>
            <a:endParaRPr lang="en-US" sz="788" dirty="0"/>
          </a:p>
        </p:txBody>
      </p:sp>
    </p:spTree>
    <p:extLst>
      <p:ext uri="{BB962C8B-B14F-4D97-AF65-F5344CB8AC3E}">
        <p14:creationId xmlns:p14="http://schemas.microsoft.com/office/powerpoint/2010/main" val="3249996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868417-1430-450D-BA20-39975155E8F5}"/>
              </a:ext>
            </a:extLst>
          </p:cNvPr>
          <p:cNvSpPr>
            <a:spLocks noGrp="1"/>
          </p:cNvSpPr>
          <p:nvPr>
            <p:ph type="body" sz="quarter" idx="11"/>
          </p:nvPr>
        </p:nvSpPr>
        <p:spPr/>
        <p:txBody>
          <a:bodyPr/>
          <a:lstStyle/>
          <a:p>
            <a:r>
              <a:rPr lang="en-US" dirty="0"/>
              <a:t>How to Use the Audio Through Your Computer</a:t>
            </a:r>
          </a:p>
        </p:txBody>
      </p:sp>
      <p:pic>
        <p:nvPicPr>
          <p:cNvPr id="5" name="Picture 4">
            <a:extLst>
              <a:ext uri="{FF2B5EF4-FFF2-40B4-BE49-F238E27FC236}">
                <a16:creationId xmlns:a16="http://schemas.microsoft.com/office/drawing/2014/main" id="{8E91F8CC-567B-44A7-BDE3-96700511EEBA}"/>
              </a:ext>
            </a:extLst>
          </p:cNvPr>
          <p:cNvPicPr>
            <a:picLocks noChangeAspect="1"/>
          </p:cNvPicPr>
          <p:nvPr/>
        </p:nvPicPr>
        <p:blipFill>
          <a:blip r:embed="rId2"/>
          <a:stretch>
            <a:fillRect/>
          </a:stretch>
        </p:blipFill>
        <p:spPr>
          <a:xfrm>
            <a:off x="254000" y="676496"/>
            <a:ext cx="7669894" cy="4276505"/>
          </a:xfrm>
          <a:prstGeom prst="rect">
            <a:avLst/>
          </a:prstGeom>
        </p:spPr>
      </p:pic>
    </p:spTree>
    <p:extLst>
      <p:ext uri="{BB962C8B-B14F-4D97-AF65-F5344CB8AC3E}">
        <p14:creationId xmlns:p14="http://schemas.microsoft.com/office/powerpoint/2010/main" val="3382889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FBAC82-1CAC-41C1-9DE5-8260F616D251}"/>
              </a:ext>
            </a:extLst>
          </p:cNvPr>
          <p:cNvSpPr>
            <a:spLocks noGrp="1"/>
          </p:cNvSpPr>
          <p:nvPr>
            <p:ph type="body" sz="quarter" idx="11"/>
          </p:nvPr>
        </p:nvSpPr>
        <p:spPr>
          <a:xfrm>
            <a:off x="385507" y="190499"/>
            <a:ext cx="8333191" cy="361371"/>
          </a:xfrm>
        </p:spPr>
        <p:txBody>
          <a:bodyPr/>
          <a:lstStyle/>
          <a:p>
            <a:r>
              <a:rPr lang="en-US" dirty="0"/>
              <a:t>How to Use the Audio Through Your Phone</a:t>
            </a:r>
          </a:p>
        </p:txBody>
      </p:sp>
      <p:pic>
        <p:nvPicPr>
          <p:cNvPr id="5" name="Picture 4">
            <a:extLst>
              <a:ext uri="{FF2B5EF4-FFF2-40B4-BE49-F238E27FC236}">
                <a16:creationId xmlns:a16="http://schemas.microsoft.com/office/drawing/2014/main" id="{A2288E53-6710-4E1B-BA1A-6FD275838C1A}"/>
              </a:ext>
            </a:extLst>
          </p:cNvPr>
          <p:cNvPicPr>
            <a:picLocks noChangeAspect="1"/>
          </p:cNvPicPr>
          <p:nvPr/>
        </p:nvPicPr>
        <p:blipFill>
          <a:blip r:embed="rId2"/>
          <a:stretch>
            <a:fillRect/>
          </a:stretch>
        </p:blipFill>
        <p:spPr>
          <a:xfrm>
            <a:off x="2966488" y="857101"/>
            <a:ext cx="5357324" cy="3429297"/>
          </a:xfrm>
          <a:prstGeom prst="rect">
            <a:avLst/>
          </a:prstGeom>
        </p:spPr>
      </p:pic>
      <p:sp>
        <p:nvSpPr>
          <p:cNvPr id="6" name="TextBox 5">
            <a:extLst>
              <a:ext uri="{FF2B5EF4-FFF2-40B4-BE49-F238E27FC236}">
                <a16:creationId xmlns:a16="http://schemas.microsoft.com/office/drawing/2014/main" id="{81BA4B41-556E-4272-85F1-025E9DA2E03B}"/>
              </a:ext>
            </a:extLst>
          </p:cNvPr>
          <p:cNvSpPr txBox="1"/>
          <p:nvPr/>
        </p:nvSpPr>
        <p:spPr>
          <a:xfrm>
            <a:off x="311149" y="1035050"/>
            <a:ext cx="2321215" cy="3231654"/>
          </a:xfrm>
          <a:prstGeom prst="rect">
            <a:avLst/>
          </a:prstGeom>
          <a:noFill/>
        </p:spPr>
        <p:txBody>
          <a:bodyPr wrap="square" rtlCol="0">
            <a:spAutoFit/>
          </a:bodyPr>
          <a:lstStyle/>
          <a:p>
            <a:r>
              <a:rPr lang="en-US" sz="1200" b="1" dirty="0"/>
              <a:t>The phone number to call in:</a:t>
            </a:r>
          </a:p>
          <a:p>
            <a:endParaRPr lang="en-US" sz="1200" dirty="0"/>
          </a:p>
          <a:p>
            <a:r>
              <a:rPr lang="en-US" sz="1200" dirty="0"/>
              <a:t>+1 (510) 365-3231</a:t>
            </a:r>
          </a:p>
          <a:p>
            <a:endParaRPr lang="en-US" sz="1200" dirty="0"/>
          </a:p>
          <a:p>
            <a:endParaRPr lang="en-US" sz="1200" dirty="0"/>
          </a:p>
          <a:p>
            <a:r>
              <a:rPr lang="en-US" sz="1200" b="1" dirty="0"/>
              <a:t>Access code: </a:t>
            </a:r>
          </a:p>
          <a:p>
            <a:endParaRPr lang="en-US" sz="1200" dirty="0"/>
          </a:p>
          <a:p>
            <a:r>
              <a:rPr lang="en-US" sz="1200" dirty="0"/>
              <a:t>790-586-456</a:t>
            </a:r>
          </a:p>
          <a:p>
            <a:endParaRPr lang="en-US" sz="1200" dirty="0"/>
          </a:p>
          <a:p>
            <a:endParaRPr lang="en-US" sz="1200" dirty="0"/>
          </a:p>
          <a:p>
            <a:endParaRPr lang="en-US" sz="1200" dirty="0"/>
          </a:p>
          <a:p>
            <a:r>
              <a:rPr lang="en-US" sz="1200" b="1" dirty="0"/>
              <a:t>Audio PIN:</a:t>
            </a:r>
          </a:p>
          <a:p>
            <a:endParaRPr lang="en-US" sz="1200" dirty="0"/>
          </a:p>
          <a:p>
            <a:r>
              <a:rPr lang="en-US" sz="1200" dirty="0"/>
              <a:t>Unique for each user. Find this under the access code in your viewer. Example shown to the right </a:t>
            </a:r>
            <a:endParaRPr lang="en-US" dirty="0"/>
          </a:p>
        </p:txBody>
      </p:sp>
      <p:sp>
        <p:nvSpPr>
          <p:cNvPr id="7" name="TextBox 6">
            <a:extLst>
              <a:ext uri="{FF2B5EF4-FFF2-40B4-BE49-F238E27FC236}">
                <a16:creationId xmlns:a16="http://schemas.microsoft.com/office/drawing/2014/main" id="{8C2F8D7C-6C27-41F6-B814-D1B44D00F36F}"/>
              </a:ext>
            </a:extLst>
          </p:cNvPr>
          <p:cNvSpPr txBox="1"/>
          <p:nvPr/>
        </p:nvSpPr>
        <p:spPr>
          <a:xfrm>
            <a:off x="6095874" y="1758950"/>
            <a:ext cx="2036318" cy="523220"/>
          </a:xfrm>
          <a:prstGeom prst="rect">
            <a:avLst/>
          </a:prstGeom>
          <a:noFill/>
        </p:spPr>
        <p:txBody>
          <a:bodyPr wrap="square" rtlCol="0">
            <a:spAutoFit/>
          </a:bodyPr>
          <a:lstStyle/>
          <a:p>
            <a:r>
              <a:rPr lang="en-US" sz="2800" dirty="0">
                <a:solidFill>
                  <a:schemeClr val="accent1"/>
                </a:solidFill>
              </a:rPr>
              <a:t>EXAMPLE</a:t>
            </a:r>
            <a:endParaRPr lang="en-US" sz="3200" dirty="0">
              <a:solidFill>
                <a:schemeClr val="accent1"/>
              </a:solidFill>
            </a:endParaRPr>
          </a:p>
        </p:txBody>
      </p:sp>
      <p:cxnSp>
        <p:nvCxnSpPr>
          <p:cNvPr id="9" name="Straight Arrow Connector 8">
            <a:extLst>
              <a:ext uri="{FF2B5EF4-FFF2-40B4-BE49-F238E27FC236}">
                <a16:creationId xmlns:a16="http://schemas.microsoft.com/office/drawing/2014/main" id="{3A96DCA0-F85A-4A68-AF0E-493795343400}"/>
              </a:ext>
            </a:extLst>
          </p:cNvPr>
          <p:cNvCxnSpPr>
            <a:cxnSpLocks/>
          </p:cNvCxnSpPr>
          <p:nvPr/>
        </p:nvCxnSpPr>
        <p:spPr>
          <a:xfrm>
            <a:off x="2006600" y="551870"/>
            <a:ext cx="4470400" cy="12070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7DF399D-7421-48F9-8BA4-1D1B862BFCF3}"/>
              </a:ext>
            </a:extLst>
          </p:cNvPr>
          <p:cNvCxnSpPr/>
          <p:nvPr/>
        </p:nvCxnSpPr>
        <p:spPr>
          <a:xfrm>
            <a:off x="5264150" y="1435100"/>
            <a:ext cx="1149350" cy="10096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56FEFC5-79FC-48AC-B6F7-1FFA59AD3771}"/>
              </a:ext>
            </a:extLst>
          </p:cNvPr>
          <p:cNvCxnSpPr>
            <a:cxnSpLocks/>
          </p:cNvCxnSpPr>
          <p:nvPr/>
        </p:nvCxnSpPr>
        <p:spPr>
          <a:xfrm>
            <a:off x="1794164" y="4102101"/>
            <a:ext cx="8382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759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20532-F46C-46D2-B110-E4A95C613ACC}"/>
              </a:ext>
            </a:extLst>
          </p:cNvPr>
          <p:cNvSpPr>
            <a:spLocks noGrp="1"/>
          </p:cNvSpPr>
          <p:nvPr>
            <p:ph type="body" sz="quarter" idx="11"/>
          </p:nvPr>
        </p:nvSpPr>
        <p:spPr/>
        <p:txBody>
          <a:bodyPr/>
          <a:lstStyle/>
          <a:p>
            <a:r>
              <a:rPr lang="en-US" dirty="0"/>
              <a:t>Getting Used to Go To Training (GTT)</a:t>
            </a:r>
          </a:p>
          <a:p>
            <a:endParaRPr lang="en-US" dirty="0"/>
          </a:p>
        </p:txBody>
      </p:sp>
      <p:sp>
        <p:nvSpPr>
          <p:cNvPr id="3" name="Text Placeholder 2">
            <a:extLst>
              <a:ext uri="{FF2B5EF4-FFF2-40B4-BE49-F238E27FC236}">
                <a16:creationId xmlns:a16="http://schemas.microsoft.com/office/drawing/2014/main" id="{9BE719A3-C287-486F-A13D-FD1430222B50}"/>
              </a:ext>
            </a:extLst>
          </p:cNvPr>
          <p:cNvSpPr>
            <a:spLocks noGrp="1"/>
          </p:cNvSpPr>
          <p:nvPr>
            <p:ph type="body" sz="quarter" idx="12"/>
          </p:nvPr>
        </p:nvSpPr>
        <p:spPr/>
        <p:txBody>
          <a:bodyPr/>
          <a:lstStyle/>
          <a:p>
            <a:r>
              <a:rPr lang="en-US" dirty="0"/>
              <a:t>How to- Find your Chat window and “raise your hand”</a:t>
            </a:r>
          </a:p>
        </p:txBody>
      </p:sp>
      <p:pic>
        <p:nvPicPr>
          <p:cNvPr id="6" name="Picture 5">
            <a:extLst>
              <a:ext uri="{FF2B5EF4-FFF2-40B4-BE49-F238E27FC236}">
                <a16:creationId xmlns:a16="http://schemas.microsoft.com/office/drawing/2014/main" id="{73907244-5C8F-4FE1-85F5-180050399AF6}"/>
              </a:ext>
            </a:extLst>
          </p:cNvPr>
          <p:cNvPicPr>
            <a:picLocks noChangeAspect="1"/>
          </p:cNvPicPr>
          <p:nvPr/>
        </p:nvPicPr>
        <p:blipFill>
          <a:blip r:embed="rId2"/>
          <a:stretch>
            <a:fillRect/>
          </a:stretch>
        </p:blipFill>
        <p:spPr>
          <a:xfrm>
            <a:off x="107950" y="1076241"/>
            <a:ext cx="6520544" cy="3635662"/>
          </a:xfrm>
          <a:prstGeom prst="rect">
            <a:avLst/>
          </a:prstGeom>
        </p:spPr>
      </p:pic>
      <p:cxnSp>
        <p:nvCxnSpPr>
          <p:cNvPr id="8" name="Straight Arrow Connector 7">
            <a:extLst>
              <a:ext uri="{FF2B5EF4-FFF2-40B4-BE49-F238E27FC236}">
                <a16:creationId xmlns:a16="http://schemas.microsoft.com/office/drawing/2014/main" id="{82EAFBC1-1855-4A65-96A5-F6DD5FC1D40C}"/>
              </a:ext>
            </a:extLst>
          </p:cNvPr>
          <p:cNvCxnSpPr/>
          <p:nvPr/>
        </p:nvCxnSpPr>
        <p:spPr>
          <a:xfrm>
            <a:off x="5435600" y="1879600"/>
            <a:ext cx="14097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F4A2943-59CC-4835-AC7A-0346A03B2F5A}"/>
              </a:ext>
            </a:extLst>
          </p:cNvPr>
          <p:cNvPicPr>
            <a:picLocks noChangeAspect="1"/>
          </p:cNvPicPr>
          <p:nvPr/>
        </p:nvPicPr>
        <p:blipFill>
          <a:blip r:embed="rId3"/>
          <a:stretch>
            <a:fillRect/>
          </a:stretch>
        </p:blipFill>
        <p:spPr>
          <a:xfrm>
            <a:off x="5552628" y="3106760"/>
            <a:ext cx="1505843" cy="188992"/>
          </a:xfrm>
          <a:prstGeom prst="rect">
            <a:avLst/>
          </a:prstGeom>
        </p:spPr>
      </p:pic>
      <p:sp>
        <p:nvSpPr>
          <p:cNvPr id="10" name="TextBox 9">
            <a:extLst>
              <a:ext uri="{FF2B5EF4-FFF2-40B4-BE49-F238E27FC236}">
                <a16:creationId xmlns:a16="http://schemas.microsoft.com/office/drawing/2014/main" id="{2956020B-2B45-4BFD-894E-FEF04C61830F}"/>
              </a:ext>
            </a:extLst>
          </p:cNvPr>
          <p:cNvSpPr txBox="1"/>
          <p:nvPr/>
        </p:nvSpPr>
        <p:spPr>
          <a:xfrm>
            <a:off x="6845300" y="1161371"/>
            <a:ext cx="1505843" cy="954107"/>
          </a:xfrm>
          <a:prstGeom prst="rect">
            <a:avLst/>
          </a:prstGeom>
          <a:noFill/>
        </p:spPr>
        <p:txBody>
          <a:bodyPr wrap="square" rtlCol="0">
            <a:spAutoFit/>
          </a:bodyPr>
          <a:lstStyle/>
          <a:p>
            <a:r>
              <a:rPr lang="en-US" sz="1400" dirty="0"/>
              <a:t>Raise your Hand- Alert me that you have a question</a:t>
            </a:r>
          </a:p>
        </p:txBody>
      </p:sp>
      <p:sp>
        <p:nvSpPr>
          <p:cNvPr id="11" name="TextBox 10">
            <a:extLst>
              <a:ext uri="{FF2B5EF4-FFF2-40B4-BE49-F238E27FC236}">
                <a16:creationId xmlns:a16="http://schemas.microsoft.com/office/drawing/2014/main" id="{82369748-3CFC-41D9-AEC1-2A42D00AFA8B}"/>
              </a:ext>
            </a:extLst>
          </p:cNvPr>
          <p:cNvSpPr txBox="1"/>
          <p:nvPr/>
        </p:nvSpPr>
        <p:spPr>
          <a:xfrm>
            <a:off x="7010400" y="2894072"/>
            <a:ext cx="1625600" cy="1569660"/>
          </a:xfrm>
          <a:prstGeom prst="rect">
            <a:avLst/>
          </a:prstGeom>
          <a:noFill/>
        </p:spPr>
        <p:txBody>
          <a:bodyPr wrap="square" rtlCol="0">
            <a:spAutoFit/>
          </a:bodyPr>
          <a:lstStyle/>
          <a:p>
            <a:r>
              <a:rPr lang="en-US" sz="1200" dirty="0"/>
              <a:t>Chat- I may ask you to participate- Like right now!</a:t>
            </a:r>
          </a:p>
          <a:p>
            <a:endParaRPr lang="en-US" sz="1200" dirty="0"/>
          </a:p>
          <a:p>
            <a:endParaRPr lang="en-US" sz="1200" dirty="0"/>
          </a:p>
          <a:p>
            <a:r>
              <a:rPr lang="en-US" sz="1200" dirty="0"/>
              <a:t>Find this </a:t>
            </a:r>
            <a:r>
              <a:rPr lang="en-US" sz="1200" b="1" dirty="0"/>
              <a:t>now,</a:t>
            </a:r>
            <a:r>
              <a:rPr lang="en-US" sz="1200" dirty="0"/>
              <a:t> type the number 1 and send it </a:t>
            </a:r>
          </a:p>
        </p:txBody>
      </p:sp>
    </p:spTree>
    <p:extLst>
      <p:ext uri="{BB962C8B-B14F-4D97-AF65-F5344CB8AC3E}">
        <p14:creationId xmlns:p14="http://schemas.microsoft.com/office/powerpoint/2010/main" val="2022119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A942B0-02DD-4E7B-9D1B-A8EBC5FEFD1A}"/>
              </a:ext>
            </a:extLst>
          </p:cNvPr>
          <p:cNvSpPr>
            <a:spLocks noGrp="1"/>
          </p:cNvSpPr>
          <p:nvPr>
            <p:ph type="body" sz="quarter" idx="11"/>
          </p:nvPr>
        </p:nvSpPr>
        <p:spPr/>
        <p:txBody>
          <a:bodyPr/>
          <a:lstStyle/>
          <a:p>
            <a:r>
              <a:rPr lang="en-US" dirty="0"/>
              <a:t>Getting Used to Go To Training (GTT)</a:t>
            </a:r>
          </a:p>
          <a:p>
            <a:endParaRPr lang="en-US" dirty="0"/>
          </a:p>
        </p:txBody>
      </p:sp>
      <p:sp>
        <p:nvSpPr>
          <p:cNvPr id="3" name="Text Placeholder 2">
            <a:extLst>
              <a:ext uri="{FF2B5EF4-FFF2-40B4-BE49-F238E27FC236}">
                <a16:creationId xmlns:a16="http://schemas.microsoft.com/office/drawing/2014/main" id="{DCA50EE2-C93A-4B17-988D-E75D34455A46}"/>
              </a:ext>
            </a:extLst>
          </p:cNvPr>
          <p:cNvSpPr>
            <a:spLocks noGrp="1"/>
          </p:cNvSpPr>
          <p:nvPr>
            <p:ph type="body" sz="quarter" idx="12"/>
          </p:nvPr>
        </p:nvSpPr>
        <p:spPr/>
        <p:txBody>
          <a:bodyPr/>
          <a:lstStyle/>
          <a:p>
            <a:r>
              <a:rPr lang="en-US" dirty="0"/>
              <a:t>How to make “Brian Pope’s Screen” bigger</a:t>
            </a:r>
          </a:p>
        </p:txBody>
      </p:sp>
      <p:pic>
        <p:nvPicPr>
          <p:cNvPr id="5" name="Picture 4">
            <a:extLst>
              <a:ext uri="{FF2B5EF4-FFF2-40B4-BE49-F238E27FC236}">
                <a16:creationId xmlns:a16="http://schemas.microsoft.com/office/drawing/2014/main" id="{800EBFFC-CA17-4F34-AD18-0387DAD3349E}"/>
              </a:ext>
            </a:extLst>
          </p:cNvPr>
          <p:cNvPicPr>
            <a:picLocks noChangeAspect="1"/>
          </p:cNvPicPr>
          <p:nvPr/>
        </p:nvPicPr>
        <p:blipFill>
          <a:blip r:embed="rId2"/>
          <a:stretch>
            <a:fillRect/>
          </a:stretch>
        </p:blipFill>
        <p:spPr>
          <a:xfrm>
            <a:off x="2571750" y="1141290"/>
            <a:ext cx="6260194" cy="3490498"/>
          </a:xfrm>
          <a:prstGeom prst="rect">
            <a:avLst/>
          </a:prstGeom>
        </p:spPr>
      </p:pic>
      <p:sp>
        <p:nvSpPr>
          <p:cNvPr id="6" name="TextBox 5">
            <a:extLst>
              <a:ext uri="{FF2B5EF4-FFF2-40B4-BE49-F238E27FC236}">
                <a16:creationId xmlns:a16="http://schemas.microsoft.com/office/drawing/2014/main" id="{E681DA47-EE9B-4C28-A554-4D6D157278B3}"/>
              </a:ext>
            </a:extLst>
          </p:cNvPr>
          <p:cNvSpPr txBox="1"/>
          <p:nvPr/>
        </p:nvSpPr>
        <p:spPr>
          <a:xfrm>
            <a:off x="146050" y="1390650"/>
            <a:ext cx="2184400" cy="2246769"/>
          </a:xfrm>
          <a:prstGeom prst="rect">
            <a:avLst/>
          </a:prstGeom>
          <a:noFill/>
        </p:spPr>
        <p:txBody>
          <a:bodyPr wrap="square" rtlCol="0">
            <a:spAutoFit/>
          </a:bodyPr>
          <a:lstStyle/>
          <a:p>
            <a:r>
              <a:rPr lang="en-US" sz="2000" dirty="0"/>
              <a:t>The window you see that says “Brian Pope’s screen can expand so you can see the text more easily.</a:t>
            </a:r>
          </a:p>
        </p:txBody>
      </p:sp>
    </p:spTree>
    <p:extLst>
      <p:ext uri="{BB962C8B-B14F-4D97-AF65-F5344CB8AC3E}">
        <p14:creationId xmlns:p14="http://schemas.microsoft.com/office/powerpoint/2010/main" val="887799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3DFC9-58DA-1F48-9227-E2ED71837137}"/>
              </a:ext>
            </a:extLst>
          </p:cNvPr>
          <p:cNvSpPr>
            <a:spLocks noGrp="1"/>
          </p:cNvSpPr>
          <p:nvPr>
            <p:ph type="body" sz="quarter" idx="11"/>
          </p:nvPr>
        </p:nvSpPr>
        <p:spPr/>
        <p:txBody>
          <a:bodyPr/>
          <a:lstStyle/>
          <a:p>
            <a:r>
              <a:rPr lang="en-US" dirty="0"/>
              <a:t>What is Successful Web Content?</a:t>
            </a:r>
          </a:p>
        </p:txBody>
      </p:sp>
      <p:sp>
        <p:nvSpPr>
          <p:cNvPr id="11" name="Content Placeholder 10"/>
          <p:cNvSpPr>
            <a:spLocks noGrp="1"/>
          </p:cNvSpPr>
          <p:nvPr>
            <p:ph sz="quarter" idx="13"/>
          </p:nvPr>
        </p:nvSpPr>
        <p:spPr/>
        <p:txBody>
          <a:bodyPr>
            <a:normAutofit lnSpcReduction="10000"/>
          </a:bodyPr>
          <a:lstStyle/>
          <a:p>
            <a:pPr marL="0" indent="0">
              <a:buNone/>
            </a:pPr>
            <a:r>
              <a:rPr lang="en-US" dirty="0"/>
              <a:t>For web conversations to succeed, your site visitors must be able to:</a:t>
            </a:r>
          </a:p>
          <a:p>
            <a:pPr marL="0" indent="0">
              <a:buNone/>
            </a:pPr>
            <a:endParaRPr lang="en-US" dirty="0"/>
          </a:p>
          <a:p>
            <a:pPr marL="0" indent="0">
              <a:buNone/>
            </a:pPr>
            <a:r>
              <a:rPr lang="en-US" b="1" i="1" dirty="0"/>
              <a:t>Find</a:t>
            </a:r>
            <a:r>
              <a:rPr lang="en-US" b="1" dirty="0"/>
              <a:t> </a:t>
            </a:r>
            <a:r>
              <a:rPr lang="en-US" dirty="0"/>
              <a:t>what they need</a:t>
            </a:r>
            <a:endParaRPr lang="en-US" i="1" dirty="0"/>
          </a:p>
          <a:p>
            <a:pPr marL="0" indent="0">
              <a:buNone/>
            </a:pPr>
            <a:endParaRPr lang="en-US" i="1" dirty="0"/>
          </a:p>
          <a:p>
            <a:pPr marL="0" indent="0">
              <a:buNone/>
            </a:pPr>
            <a:r>
              <a:rPr lang="en-US" i="1" dirty="0"/>
              <a:t>	</a:t>
            </a:r>
            <a:r>
              <a:rPr lang="en-US" b="1" i="1" dirty="0"/>
              <a:t>Understand</a:t>
            </a:r>
            <a:r>
              <a:rPr lang="en-US" dirty="0"/>
              <a:t> what they find</a:t>
            </a:r>
            <a:endParaRPr lang="en-US" i="1" dirty="0"/>
          </a:p>
          <a:p>
            <a:pPr marL="0" indent="0">
              <a:buNone/>
            </a:pPr>
            <a:endParaRPr lang="en-US" i="1" dirty="0"/>
          </a:p>
          <a:p>
            <a:pPr marL="0" indent="0">
              <a:buNone/>
            </a:pPr>
            <a:r>
              <a:rPr lang="en-US" i="1" dirty="0"/>
              <a:t>		</a:t>
            </a:r>
            <a:r>
              <a:rPr lang="en-US" b="1" i="1" dirty="0"/>
              <a:t>Act</a:t>
            </a:r>
            <a:r>
              <a:rPr lang="en-US" i="1" dirty="0"/>
              <a:t> </a:t>
            </a:r>
            <a:r>
              <a:rPr lang="en-US" dirty="0"/>
              <a:t>in the time and effort that </a:t>
            </a:r>
            <a:r>
              <a:rPr lang="en-US" b="1" i="1" dirty="0"/>
              <a:t>they think </a:t>
            </a:r>
            <a:r>
              <a:rPr lang="en-US" i="1" dirty="0"/>
              <a:t>is</a:t>
            </a:r>
            <a:r>
              <a:rPr lang="en-US" b="1" i="1" dirty="0"/>
              <a:t> </a:t>
            </a:r>
            <a:r>
              <a:rPr lang="en-US" dirty="0"/>
              <a:t>worthy</a:t>
            </a:r>
          </a:p>
        </p:txBody>
      </p:sp>
      <p:grpSp>
        <p:nvGrpSpPr>
          <p:cNvPr id="13" name="Group 12">
            <a:extLst>
              <a:ext uri="{FF2B5EF4-FFF2-40B4-BE49-F238E27FC236}">
                <a16:creationId xmlns:a16="http://schemas.microsoft.com/office/drawing/2014/main" id="{645C12CF-06D7-8E48-8E5B-11562B3116BA}"/>
              </a:ext>
            </a:extLst>
          </p:cNvPr>
          <p:cNvGrpSpPr/>
          <p:nvPr/>
        </p:nvGrpSpPr>
        <p:grpSpPr>
          <a:xfrm>
            <a:off x="4690875" y="3052490"/>
            <a:ext cx="236687" cy="345928"/>
            <a:chOff x="6258454" y="3849160"/>
            <a:chExt cx="330200" cy="482600"/>
          </a:xfrm>
        </p:grpSpPr>
        <p:sp>
          <p:nvSpPr>
            <p:cNvPr id="14" name="Freeform 35">
              <a:extLst>
                <a:ext uri="{FF2B5EF4-FFF2-40B4-BE49-F238E27FC236}">
                  <a16:creationId xmlns:a16="http://schemas.microsoft.com/office/drawing/2014/main" id="{6BB96F01-EAE6-AB4A-A738-DD4A020E10C8}"/>
                </a:ext>
              </a:extLst>
            </p:cNvPr>
            <p:cNvSpPr>
              <a:spLocks noEditPoints="1"/>
            </p:cNvSpPr>
            <p:nvPr/>
          </p:nvSpPr>
          <p:spPr bwMode="auto">
            <a:xfrm>
              <a:off x="6258454"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15" name="Freeform 36">
              <a:extLst>
                <a:ext uri="{FF2B5EF4-FFF2-40B4-BE49-F238E27FC236}">
                  <a16:creationId xmlns:a16="http://schemas.microsoft.com/office/drawing/2014/main" id="{6D1111F3-8160-2643-9475-C9B1FDB0F226}"/>
                </a:ext>
              </a:extLst>
            </p:cNvPr>
            <p:cNvSpPr>
              <a:spLocks/>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6" name="Group 15">
            <a:extLst>
              <a:ext uri="{FF2B5EF4-FFF2-40B4-BE49-F238E27FC236}">
                <a16:creationId xmlns:a16="http://schemas.microsoft.com/office/drawing/2014/main" id="{F9226EA0-A28D-364E-902F-C52E5B8A4B56}"/>
              </a:ext>
            </a:extLst>
          </p:cNvPr>
          <p:cNvGrpSpPr/>
          <p:nvPr/>
        </p:nvGrpSpPr>
        <p:grpSpPr>
          <a:xfrm>
            <a:off x="3259536" y="2226960"/>
            <a:ext cx="344789" cy="344790"/>
            <a:chOff x="2594555" y="1708892"/>
            <a:chExt cx="344789" cy="344790"/>
          </a:xfrm>
        </p:grpSpPr>
        <p:sp>
          <p:nvSpPr>
            <p:cNvPr id="17" name="Freeform 48">
              <a:extLst>
                <a:ext uri="{FF2B5EF4-FFF2-40B4-BE49-F238E27FC236}">
                  <a16:creationId xmlns:a16="http://schemas.microsoft.com/office/drawing/2014/main" id="{7874E4B8-C88B-6E41-B9B0-A2006B38BD1B}"/>
                </a:ext>
              </a:extLst>
            </p:cNvPr>
            <p:cNvSpPr>
              <a:spLocks noEditPoints="1"/>
            </p:cNvSpPr>
            <p:nvPr/>
          </p:nvSpPr>
          <p:spPr bwMode="auto">
            <a:xfrm>
              <a:off x="2594555" y="1708892"/>
              <a:ext cx="344789" cy="344790"/>
            </a:xfrm>
            <a:custGeom>
              <a:avLst/>
              <a:gdLst>
                <a:gd name="T0" fmla="*/ 80 w 128"/>
                <a:gd name="T1" fmla="*/ 0 h 128"/>
                <a:gd name="T2" fmla="*/ 32 w 128"/>
                <a:gd name="T3" fmla="*/ 48 h 128"/>
                <a:gd name="T4" fmla="*/ 38 w 128"/>
                <a:gd name="T5" fmla="*/ 70 h 128"/>
                <a:gd name="T6" fmla="*/ 4 w 128"/>
                <a:gd name="T7" fmla="*/ 104 h 128"/>
                <a:gd name="T8" fmla="*/ 4 w 128"/>
                <a:gd name="T9" fmla="*/ 104 h 128"/>
                <a:gd name="T10" fmla="*/ 0 w 128"/>
                <a:gd name="T11" fmla="*/ 114 h 128"/>
                <a:gd name="T12" fmla="*/ 14 w 128"/>
                <a:gd name="T13" fmla="*/ 128 h 128"/>
                <a:gd name="T14" fmla="*/ 24 w 128"/>
                <a:gd name="T15" fmla="*/ 124 h 128"/>
                <a:gd name="T16" fmla="*/ 24 w 128"/>
                <a:gd name="T17" fmla="*/ 124 h 128"/>
                <a:gd name="T18" fmla="*/ 58 w 128"/>
                <a:gd name="T19" fmla="*/ 90 h 128"/>
                <a:gd name="T20" fmla="*/ 80 w 128"/>
                <a:gd name="T21" fmla="*/ 96 h 128"/>
                <a:gd name="T22" fmla="*/ 128 w 128"/>
                <a:gd name="T23" fmla="*/ 48 h 128"/>
                <a:gd name="T24" fmla="*/ 80 w 128"/>
                <a:gd name="T25" fmla="*/ 0 h 128"/>
                <a:gd name="T26" fmla="*/ 19 w 128"/>
                <a:gd name="T27" fmla="*/ 119 h 128"/>
                <a:gd name="T28" fmla="*/ 14 w 128"/>
                <a:gd name="T29" fmla="*/ 121 h 128"/>
                <a:gd name="T30" fmla="*/ 7 w 128"/>
                <a:gd name="T31" fmla="*/ 114 h 128"/>
                <a:gd name="T32" fmla="*/ 9 w 128"/>
                <a:gd name="T33" fmla="*/ 109 h 128"/>
                <a:gd name="T34" fmla="*/ 9 w 128"/>
                <a:gd name="T35" fmla="*/ 109 h 128"/>
                <a:gd name="T36" fmla="*/ 41 w 128"/>
                <a:gd name="T37" fmla="*/ 77 h 128"/>
                <a:gd name="T38" fmla="*/ 51 w 128"/>
                <a:gd name="T39" fmla="*/ 87 h 128"/>
                <a:gd name="T40" fmla="*/ 19 w 128"/>
                <a:gd name="T41" fmla="*/ 119 h 128"/>
                <a:gd name="T42" fmla="*/ 80 w 128"/>
                <a:gd name="T43" fmla="*/ 88 h 128"/>
                <a:gd name="T44" fmla="*/ 40 w 128"/>
                <a:gd name="T45" fmla="*/ 48 h 128"/>
                <a:gd name="T46" fmla="*/ 80 w 128"/>
                <a:gd name="T47" fmla="*/ 8 h 128"/>
                <a:gd name="T48" fmla="*/ 120 w 128"/>
                <a:gd name="T49" fmla="*/ 48 h 128"/>
                <a:gd name="T50" fmla="*/ 80 w 128"/>
                <a:gd name="T51" fmla="*/ 8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49">
              <a:extLst>
                <a:ext uri="{FF2B5EF4-FFF2-40B4-BE49-F238E27FC236}">
                  <a16:creationId xmlns:a16="http://schemas.microsoft.com/office/drawing/2014/main" id="{8B55D5BA-2580-2B4A-B5CC-415469CBE8A1}"/>
                </a:ext>
              </a:extLst>
            </p:cNvPr>
            <p:cNvSpPr>
              <a:spLocks/>
            </p:cNvSpPr>
            <p:nvPr/>
          </p:nvSpPr>
          <p:spPr bwMode="auto">
            <a:xfrm>
              <a:off x="2734519" y="1762374"/>
              <a:ext cx="80792" cy="80793"/>
            </a:xfrm>
            <a:custGeom>
              <a:avLst/>
              <a:gdLst>
                <a:gd name="T0" fmla="*/ 28 w 30"/>
                <a:gd name="T1" fmla="*/ 0 h 30"/>
                <a:gd name="T2" fmla="*/ 0 w 30"/>
                <a:gd name="T3" fmla="*/ 28 h 30"/>
                <a:gd name="T4" fmla="*/ 2 w 30"/>
                <a:gd name="T5" fmla="*/ 30 h 30"/>
                <a:gd name="T6" fmla="*/ 4 w 30"/>
                <a:gd name="T7" fmla="*/ 28 h 30"/>
                <a:gd name="T8" fmla="*/ 28 w 30"/>
                <a:gd name="T9" fmla="*/ 4 h 30"/>
                <a:gd name="T10" fmla="*/ 30 w 30"/>
                <a:gd name="T11" fmla="*/ 2 h 30"/>
                <a:gd name="T12" fmla="*/ 28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9" name="Freeform 60">
            <a:extLst>
              <a:ext uri="{FF2B5EF4-FFF2-40B4-BE49-F238E27FC236}">
                <a16:creationId xmlns:a16="http://schemas.microsoft.com/office/drawing/2014/main" id="{8F9DBE43-561B-744E-99DC-C1F65AB7C0C3}"/>
              </a:ext>
            </a:extLst>
          </p:cNvPr>
          <p:cNvSpPr>
            <a:spLocks noEditPoints="1"/>
          </p:cNvSpPr>
          <p:nvPr/>
        </p:nvSpPr>
        <p:spPr bwMode="auto">
          <a:xfrm>
            <a:off x="8305668" y="3979718"/>
            <a:ext cx="357566" cy="358747"/>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1493582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CB724E-5EE0-DC4B-B56B-EF2E2367F947}"/>
              </a:ext>
            </a:extLst>
          </p:cNvPr>
          <p:cNvSpPr>
            <a:spLocks noGrp="1"/>
          </p:cNvSpPr>
          <p:nvPr>
            <p:ph type="body" sz="quarter" idx="11"/>
          </p:nvPr>
        </p:nvSpPr>
        <p:spPr/>
        <p:txBody>
          <a:bodyPr/>
          <a:lstStyle/>
          <a:p>
            <a:r>
              <a:rPr lang="en-US" dirty="0"/>
              <a:t>“…the time and effort that </a:t>
            </a:r>
            <a:r>
              <a:rPr lang="en-US" i="1" dirty="0"/>
              <a:t>they think</a:t>
            </a:r>
            <a:r>
              <a:rPr lang="en-US" dirty="0"/>
              <a:t> is worthy”</a:t>
            </a:r>
          </a:p>
        </p:txBody>
      </p:sp>
      <p:sp>
        <p:nvSpPr>
          <p:cNvPr id="11" name="Content Placeholder 10"/>
          <p:cNvSpPr>
            <a:spLocks noGrp="1"/>
          </p:cNvSpPr>
          <p:nvPr>
            <p:ph sz="quarter" idx="13"/>
          </p:nvPr>
        </p:nvSpPr>
        <p:spPr>
          <a:xfrm>
            <a:off x="-1835181" y="919129"/>
            <a:ext cx="8416925" cy="2190605"/>
          </a:xfrm>
        </p:spPr>
        <p:txBody>
          <a:bodyPr anchor="ctr">
            <a:normAutofit/>
          </a:bodyPr>
          <a:lstStyle/>
          <a:p>
            <a:pPr marL="0" indent="0" algn="ctr">
              <a:buNone/>
            </a:pPr>
            <a:r>
              <a:rPr lang="en-US" sz="8800" dirty="0"/>
              <a:t>TLDR</a:t>
            </a:r>
          </a:p>
        </p:txBody>
      </p:sp>
      <p:sp>
        <p:nvSpPr>
          <p:cNvPr id="4" name="TextBox 3">
            <a:extLst>
              <a:ext uri="{FF2B5EF4-FFF2-40B4-BE49-F238E27FC236}">
                <a16:creationId xmlns:a16="http://schemas.microsoft.com/office/drawing/2014/main" id="{36B12FD8-2A97-4049-88F4-A505DFDAB460}"/>
              </a:ext>
            </a:extLst>
          </p:cNvPr>
          <p:cNvSpPr txBox="1"/>
          <p:nvPr/>
        </p:nvSpPr>
        <p:spPr>
          <a:xfrm>
            <a:off x="1293334" y="2603890"/>
            <a:ext cx="2164648" cy="307777"/>
          </a:xfrm>
          <a:prstGeom prst="rect">
            <a:avLst/>
          </a:prstGeom>
          <a:noFill/>
        </p:spPr>
        <p:txBody>
          <a:bodyPr wrap="square" rtlCol="0">
            <a:spAutoFit/>
          </a:bodyPr>
          <a:lstStyle/>
          <a:p>
            <a:r>
              <a:rPr lang="en-US" sz="1400" dirty="0"/>
              <a:t>Too Long, Didn’t Read!</a:t>
            </a:r>
          </a:p>
        </p:txBody>
      </p:sp>
      <p:pic>
        <p:nvPicPr>
          <p:cNvPr id="7" name="Picture 2" descr="Image result for browser png">
            <a:extLst>
              <a:ext uri="{FF2B5EF4-FFF2-40B4-BE49-F238E27FC236}">
                <a16:creationId xmlns:a16="http://schemas.microsoft.com/office/drawing/2014/main" id="{C7B70941-1DC2-4CCF-BAA4-0BCAEB681A97}"/>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4335004" y="1002089"/>
            <a:ext cx="4622438" cy="37361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A34F421-252F-4B00-8267-EDDBC752DA77}"/>
              </a:ext>
            </a:extLst>
          </p:cNvPr>
          <p:cNvSpPr/>
          <p:nvPr/>
        </p:nvSpPr>
        <p:spPr>
          <a:xfrm>
            <a:off x="5833680" y="2014432"/>
            <a:ext cx="2885018" cy="2723823"/>
          </a:xfrm>
          <a:prstGeom prst="rect">
            <a:avLst/>
          </a:prstGeom>
        </p:spPr>
        <p:txBody>
          <a:bodyPr wrap="square">
            <a:spAutoFit/>
          </a:bodyPr>
          <a:lstStyle/>
          <a:p>
            <a:r>
              <a:rPr lang="en-US" dirty="0"/>
              <a:t>Far </a:t>
            </a:r>
            <a:r>
              <a:rPr lang="en-US" dirty="0" err="1"/>
              <a:t>far</a:t>
            </a:r>
            <a:r>
              <a:rPr lang="en-US" dirty="0"/>
              <a:t> away, behind the word mountains, far from the countries </a:t>
            </a:r>
            <a:r>
              <a:rPr lang="en-US" dirty="0" err="1"/>
              <a:t>Vokalia</a:t>
            </a:r>
            <a:r>
              <a:rPr lang="en-US" dirty="0"/>
              <a:t> and </a:t>
            </a:r>
            <a:r>
              <a:rPr lang="en-US" dirty="0" err="1"/>
              <a:t>Consonantia</a:t>
            </a:r>
            <a:r>
              <a:rPr lang="en-US" dirty="0"/>
              <a:t>, there live the blind texts. Separated they live in </a:t>
            </a:r>
            <a:r>
              <a:rPr lang="en-US" dirty="0" err="1"/>
              <a:t>Bookmarksgrove</a:t>
            </a:r>
            <a:r>
              <a:rPr lang="en-US" dirty="0"/>
              <a:t> right at the coast of the Semantics, a large language ocean. A small river named </a:t>
            </a:r>
            <a:r>
              <a:rPr lang="en-US" dirty="0" err="1"/>
              <a:t>Duden</a:t>
            </a:r>
            <a:r>
              <a:rPr lang="en-US" dirty="0"/>
              <a:t> flows by their place and supplies it with the necessary </a:t>
            </a:r>
            <a:r>
              <a:rPr lang="en-US" dirty="0" err="1"/>
              <a:t>regelialia</a:t>
            </a:r>
            <a:r>
              <a:rPr lang="en-US" dirty="0"/>
              <a:t>. It is a </a:t>
            </a:r>
            <a:r>
              <a:rPr lang="en-US" dirty="0" err="1"/>
              <a:t>paradisematic</a:t>
            </a:r>
            <a:r>
              <a:rPr lang="en-US" dirty="0"/>
              <a:t> country, in which roasted parts of sentences fly into your mouth. Even the all-powerful Pointing has no control about the blind texts it is an almost </a:t>
            </a:r>
            <a:r>
              <a:rPr lang="en-US" dirty="0" err="1"/>
              <a:t>unorthographic</a:t>
            </a:r>
            <a:r>
              <a:rPr lang="en-US" dirty="0"/>
              <a:t> life One day however a small line of blind text by the name of Lorem Ipsum decided to leave for the far World of Grammar. The Big </a:t>
            </a:r>
            <a:r>
              <a:rPr lang="en-US" dirty="0" err="1"/>
              <a:t>Oxmox</a:t>
            </a:r>
            <a:r>
              <a:rPr lang="en-US" dirty="0"/>
              <a:t> advised her not to do so, because there were thousands of bad Commas, wild Question Marks and devious </a:t>
            </a:r>
            <a:r>
              <a:rPr lang="en-US" dirty="0" err="1"/>
              <a:t>Semikoli</a:t>
            </a:r>
            <a:r>
              <a:rPr lang="en-US" dirty="0"/>
              <a:t>, but the Little Blind Text didn’t listen. She packed her seven </a:t>
            </a:r>
            <a:r>
              <a:rPr lang="en-US" dirty="0" err="1"/>
              <a:t>versalia</a:t>
            </a:r>
            <a:r>
              <a:rPr lang="en-US" dirty="0"/>
              <a:t>, put her initial into the belt and made herself on the way. When she</a:t>
            </a:r>
          </a:p>
        </p:txBody>
      </p:sp>
      <p:sp>
        <p:nvSpPr>
          <p:cNvPr id="6" name="TextBox 5">
            <a:extLst>
              <a:ext uri="{FF2B5EF4-FFF2-40B4-BE49-F238E27FC236}">
                <a16:creationId xmlns:a16="http://schemas.microsoft.com/office/drawing/2014/main" id="{53A30A33-56DA-46C9-8944-DCA96F708301}"/>
              </a:ext>
            </a:extLst>
          </p:cNvPr>
          <p:cNvSpPr txBox="1"/>
          <p:nvPr/>
        </p:nvSpPr>
        <p:spPr>
          <a:xfrm>
            <a:off x="5833680" y="1673907"/>
            <a:ext cx="2977811" cy="276999"/>
          </a:xfrm>
          <a:prstGeom prst="rect">
            <a:avLst/>
          </a:prstGeom>
          <a:noFill/>
        </p:spPr>
        <p:txBody>
          <a:bodyPr wrap="square" rtlCol="0">
            <a:spAutoFit/>
          </a:bodyPr>
          <a:lstStyle/>
          <a:p>
            <a:r>
              <a:rPr lang="en-US" sz="1200" b="1" dirty="0"/>
              <a:t>Is this the page you were looking for?</a:t>
            </a:r>
          </a:p>
        </p:txBody>
      </p:sp>
      <p:sp>
        <p:nvSpPr>
          <p:cNvPr id="8" name="Rectangle 7">
            <a:extLst>
              <a:ext uri="{FF2B5EF4-FFF2-40B4-BE49-F238E27FC236}">
                <a16:creationId xmlns:a16="http://schemas.microsoft.com/office/drawing/2014/main" id="{70C1B9D6-B469-47F8-9733-04C9F9F522A9}"/>
              </a:ext>
            </a:extLst>
          </p:cNvPr>
          <p:cNvSpPr/>
          <p:nvPr/>
        </p:nvSpPr>
        <p:spPr>
          <a:xfrm>
            <a:off x="4440382" y="1915620"/>
            <a:ext cx="1393298" cy="14995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827DF4-DC96-40B2-A393-4AF7E012CB8D}"/>
              </a:ext>
            </a:extLst>
          </p:cNvPr>
          <p:cNvSpPr/>
          <p:nvPr/>
        </p:nvSpPr>
        <p:spPr>
          <a:xfrm>
            <a:off x="4496258" y="1950906"/>
            <a:ext cx="1281546" cy="2769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114D76-BEEA-4902-9DFB-93AA53271839}"/>
              </a:ext>
            </a:extLst>
          </p:cNvPr>
          <p:cNvSpPr/>
          <p:nvPr/>
        </p:nvSpPr>
        <p:spPr>
          <a:xfrm>
            <a:off x="4496258" y="2326891"/>
            <a:ext cx="1281546" cy="2769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Maybe this page</a:t>
            </a:r>
          </a:p>
        </p:txBody>
      </p:sp>
      <p:sp>
        <p:nvSpPr>
          <p:cNvPr id="13" name="Rectangle 12">
            <a:extLst>
              <a:ext uri="{FF2B5EF4-FFF2-40B4-BE49-F238E27FC236}">
                <a16:creationId xmlns:a16="http://schemas.microsoft.com/office/drawing/2014/main" id="{6A7CFE31-73C0-40AD-8263-C5A280A7956B}"/>
              </a:ext>
            </a:extLst>
          </p:cNvPr>
          <p:cNvSpPr/>
          <p:nvPr/>
        </p:nvSpPr>
        <p:spPr>
          <a:xfrm>
            <a:off x="4496258" y="2698486"/>
            <a:ext cx="1281546" cy="2769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Or  this page</a:t>
            </a:r>
          </a:p>
        </p:txBody>
      </p:sp>
      <p:sp>
        <p:nvSpPr>
          <p:cNvPr id="14" name="Rectangle 13">
            <a:extLst>
              <a:ext uri="{FF2B5EF4-FFF2-40B4-BE49-F238E27FC236}">
                <a16:creationId xmlns:a16="http://schemas.microsoft.com/office/drawing/2014/main" id="{250728D0-28C8-48BD-98AD-EB1195710BBF}"/>
              </a:ext>
            </a:extLst>
          </p:cNvPr>
          <p:cNvSpPr/>
          <p:nvPr/>
        </p:nvSpPr>
        <p:spPr>
          <a:xfrm>
            <a:off x="4500179" y="3051169"/>
            <a:ext cx="1277625" cy="2769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What about this one</a:t>
            </a:r>
          </a:p>
        </p:txBody>
      </p:sp>
      <p:sp>
        <p:nvSpPr>
          <p:cNvPr id="15" name="TextBox 14">
            <a:extLst>
              <a:ext uri="{FF2B5EF4-FFF2-40B4-BE49-F238E27FC236}">
                <a16:creationId xmlns:a16="http://schemas.microsoft.com/office/drawing/2014/main" id="{8410F7B1-DCED-4DBB-B771-376B12A8691B}"/>
              </a:ext>
            </a:extLst>
          </p:cNvPr>
          <p:cNvSpPr txBox="1"/>
          <p:nvPr/>
        </p:nvSpPr>
        <p:spPr>
          <a:xfrm>
            <a:off x="4523233" y="1984171"/>
            <a:ext cx="1257758" cy="230832"/>
          </a:xfrm>
          <a:prstGeom prst="rect">
            <a:avLst/>
          </a:prstGeom>
          <a:noFill/>
        </p:spPr>
        <p:txBody>
          <a:bodyPr wrap="square" rtlCol="0">
            <a:spAutoFit/>
          </a:bodyPr>
          <a:lstStyle/>
          <a:p>
            <a:r>
              <a:rPr lang="en-US" dirty="0"/>
              <a:t>Perhaps this page</a:t>
            </a:r>
          </a:p>
        </p:txBody>
      </p:sp>
    </p:spTree>
    <p:extLst>
      <p:ext uri="{BB962C8B-B14F-4D97-AF65-F5344CB8AC3E}">
        <p14:creationId xmlns:p14="http://schemas.microsoft.com/office/powerpoint/2010/main" val="297387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4" grpId="0"/>
    </p:bldLst>
  </p:timing>
</p:sld>
</file>

<file path=ppt/theme/theme1.xml><?xml version="1.0" encoding="utf-8"?>
<a:theme xmlns:a="http://schemas.openxmlformats.org/drawingml/2006/main" name="Office Theme">
  <a:themeElements>
    <a:clrScheme name="Custom 13">
      <a:dk1>
        <a:srgbClr val="000000"/>
      </a:dk1>
      <a:lt1>
        <a:srgbClr val="FFFFFF"/>
      </a:lt1>
      <a:dk2>
        <a:srgbClr val="201B2C"/>
      </a:dk2>
      <a:lt2>
        <a:srgbClr val="E7E6E6"/>
      </a:lt2>
      <a:accent1>
        <a:srgbClr val="EE2845"/>
      </a:accent1>
      <a:accent2>
        <a:srgbClr val="D66954"/>
      </a:accent2>
      <a:accent3>
        <a:srgbClr val="1F1F1F"/>
      </a:accent3>
      <a:accent4>
        <a:srgbClr val="5E70AB"/>
      </a:accent4>
      <a:accent5>
        <a:srgbClr val="6EC6AA"/>
      </a:accent5>
      <a:accent6>
        <a:srgbClr val="4BA3D6"/>
      </a:accent6>
      <a:hlink>
        <a:srgbClr val="EE2845"/>
      </a:hlink>
      <a:folHlink>
        <a:srgbClr val="891D2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3924e5de-f3ba-4575-b945-03669e9f11eb">QDEP7H7YCTXJ-1931476148-35</_dlc_DocId>
    <_dlc_DocIdUrl xmlns="3924e5de-f3ba-4575-b945-03669e9f11eb">
      <Url>https://granicus.sharepoint.com/departments/Marketing/_layouts/15/DocIdRedir.aspx?ID=QDEP7H7YCTXJ-1931476148-35</Url>
      <Description>QDEP7H7YCTXJ-1931476148-35</Description>
    </_dlc_DocIdUrl>
    <SharedWithUsers xmlns="3924e5de-f3ba-4575-b945-03669e9f11eb">
      <UserInfo>
        <DisplayName/>
        <AccountId xsi:nil="true"/>
        <AccountType/>
      </UserInfo>
    </SharedWithUser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000B25199C18AB47A5957901B16DD248" ma:contentTypeVersion="57" ma:contentTypeDescription="Create a new document." ma:contentTypeScope="" ma:versionID="1d1ec057faa27b6b5971cdc427e6bdbd">
  <xsd:schema xmlns:xsd="http://www.w3.org/2001/XMLSchema" xmlns:xs="http://www.w3.org/2001/XMLSchema" xmlns:p="http://schemas.microsoft.com/office/2006/metadata/properties" xmlns:ns2="3924e5de-f3ba-4575-b945-03669e9f11eb" xmlns:ns3="c1e0dcfe-b8b7-4324-afca-f5240894d286" targetNamespace="http://schemas.microsoft.com/office/2006/metadata/properties" ma:root="true" ma:fieldsID="ef556e03ca1c4744d4de95dcad206c78" ns2:_="" ns3:_="">
    <xsd:import namespace="3924e5de-f3ba-4575-b945-03669e9f11eb"/>
    <xsd:import namespace="c1e0dcfe-b8b7-4324-afca-f5240894d28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24e5de-f3ba-4575-b945-03669e9f11e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e0dcfe-b8b7-4324-afca-f5240894d28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C707B7-38A9-4F03-9C5D-3F7C63665389}">
  <ds:schemaRefs>
    <ds:schemaRef ds:uri="c1e0dcfe-b8b7-4324-afca-f5240894d286"/>
    <ds:schemaRef ds:uri="http://purl.org/dc/terms/"/>
    <ds:schemaRef ds:uri="http://purl.org/dc/elements/1.1/"/>
    <ds:schemaRef ds:uri="3924e5de-f3ba-4575-b945-03669e9f11eb"/>
    <ds:schemaRef ds:uri="http://purl.org/dc/dcmitype/"/>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6B33463-7E56-4A53-AE93-8B3D602B5D47}">
  <ds:schemaRefs>
    <ds:schemaRef ds:uri="http://schemas.microsoft.com/sharepoint/events"/>
  </ds:schemaRefs>
</ds:datastoreItem>
</file>

<file path=customXml/itemProps3.xml><?xml version="1.0" encoding="utf-8"?>
<ds:datastoreItem xmlns:ds="http://schemas.openxmlformats.org/officeDocument/2006/customXml" ds:itemID="{41E8DAA1-C947-4857-9F5F-FA40EC90E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24e5de-f3ba-4575-b945-03669e9f11eb"/>
    <ds:schemaRef ds:uri="c1e0dcfe-b8b7-4324-afca-f5240894d2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6DA0CD3-5545-43C5-A75B-48342CB5DE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{07AF3419-AE52-5D43-8E33-54A33019D1FA}tf16401378</Template>
  <TotalTime>35373</TotalTime>
  <Words>7011</Words>
  <Application>Microsoft Office PowerPoint</Application>
  <PresentationFormat>On-screen Show (16:9)</PresentationFormat>
  <Paragraphs>852</Paragraphs>
  <Slides>73</Slides>
  <Notes>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73</vt:i4>
      </vt:variant>
    </vt:vector>
  </HeadingPairs>
  <TitlesOfParts>
    <vt:vector size="82" baseType="lpstr">
      <vt:lpstr>Arial</vt:lpstr>
      <vt:lpstr>Calibri</vt:lpstr>
      <vt:lpstr>Century Gothic</vt:lpstr>
      <vt:lpstr>Clan Offc Book</vt:lpstr>
      <vt:lpstr>Courier New</vt:lpstr>
      <vt:lpstr>Open Sans</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Kukuk</dc:creator>
  <cp:lastModifiedBy>Brian Pope</cp:lastModifiedBy>
  <cp:revision>396</cp:revision>
  <dcterms:created xsi:type="dcterms:W3CDTF">1601-01-01T00:00:00Z</dcterms:created>
  <dcterms:modified xsi:type="dcterms:W3CDTF">2020-08-19T16:57:55Z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0x010100000B25199C18AB47A5957901B16DD248</vt:lpwstr>
  </property>
  <property fmtid="{D5CDD505-2E9C-101B-9397-08002B2CF9AE}" pid="3" name="_dlc_DocIdItemGuid">
    <vt:lpwstr>947a4be6-3cb1-40e7-bbe7-08c811abe16d</vt:lpwstr>
  </property>
  <property fmtid="{D5CDD505-2E9C-101B-9397-08002B2CF9AE}" pid="4" name="Order">
    <vt:r8>3500</vt:r8>
  </property>
  <property fmtid="{D5CDD505-2E9C-101B-9397-08002B2CF9AE}" pid="5" name="ComplianceAssetId">
    <vt:lpwstr/>
  </property>
</Properties>
</file>